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
  </p:handoutMasterIdLst>
  <p:sldIdLst>
    <p:sldId id="256" r:id="rId2"/>
    <p:sldId id="258" r:id="rId3"/>
    <p:sldId id="259" r:id="rId4"/>
    <p:sldId id="261" r:id="rId5"/>
    <p:sldId id="262" r:id="rId6"/>
    <p:sldId id="263" r:id="rId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11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4" y="0"/>
            <a:ext cx="2945659" cy="496332"/>
          </a:xfrm>
          <a:prstGeom prst="rect">
            <a:avLst/>
          </a:prstGeom>
        </p:spPr>
        <p:txBody>
          <a:bodyPr vert="horz" lIns="91440" tIns="45720" rIns="91440" bIns="45720" rtlCol="0"/>
          <a:lstStyle>
            <a:lvl1pPr algn="r">
              <a:defRPr sz="1200"/>
            </a:lvl1pPr>
          </a:lstStyle>
          <a:p>
            <a:fld id="{5B15DD97-F7EC-4FD8-AB40-1F7C4418B444}" type="datetimeFigureOut">
              <a:rPr lang="en-GB" smtClean="0"/>
              <a:t>10/08/2020</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4" y="9428583"/>
            <a:ext cx="2945659" cy="496332"/>
          </a:xfrm>
          <a:prstGeom prst="rect">
            <a:avLst/>
          </a:prstGeom>
        </p:spPr>
        <p:txBody>
          <a:bodyPr vert="horz" lIns="91440" tIns="45720" rIns="91440" bIns="45720" rtlCol="0" anchor="b"/>
          <a:lstStyle>
            <a:lvl1pPr algn="r">
              <a:defRPr sz="1200"/>
            </a:lvl1pPr>
          </a:lstStyle>
          <a:p>
            <a:fld id="{7AAFCA21-0C5E-4E1B-9A57-C30969198704}" type="slidenum">
              <a:rPr lang="en-GB" smtClean="0"/>
              <a:t>‹#›</a:t>
            </a:fld>
            <a:endParaRPr lang="en-GB"/>
          </a:p>
        </p:txBody>
      </p:sp>
    </p:spTree>
    <p:extLst>
      <p:ext uri="{BB962C8B-B14F-4D97-AF65-F5344CB8AC3E}">
        <p14:creationId xmlns:p14="http://schemas.microsoft.com/office/powerpoint/2010/main" val="236533786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6659AD9-CCAE-4AFB-89B1-1005D7B9F4F9}" type="datetimeFigureOut">
              <a:rPr lang="en-GB" smtClean="0"/>
              <a:t>10/08/2020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B911B2-85D0-457A-B3E9-B51CF428BE6E}" type="slidenum">
              <a:rPr lang="en-GB" smtClean="0"/>
              <a:t>‹#›</a:t>
            </a:fld>
            <a:endParaRPr lang="en-GB"/>
          </a:p>
        </p:txBody>
      </p:sp>
    </p:spTree>
    <p:extLst>
      <p:ext uri="{BB962C8B-B14F-4D97-AF65-F5344CB8AC3E}">
        <p14:creationId xmlns:p14="http://schemas.microsoft.com/office/powerpoint/2010/main" val="611992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6659AD9-CCAE-4AFB-89B1-1005D7B9F4F9}" type="datetimeFigureOut">
              <a:rPr lang="en-GB" smtClean="0"/>
              <a:t>10/08/2020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B911B2-85D0-457A-B3E9-B51CF428BE6E}" type="slidenum">
              <a:rPr lang="en-GB" smtClean="0"/>
              <a:t>‹#›</a:t>
            </a:fld>
            <a:endParaRPr lang="en-GB"/>
          </a:p>
        </p:txBody>
      </p:sp>
    </p:spTree>
    <p:extLst>
      <p:ext uri="{BB962C8B-B14F-4D97-AF65-F5344CB8AC3E}">
        <p14:creationId xmlns:p14="http://schemas.microsoft.com/office/powerpoint/2010/main" val="132015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6659AD9-CCAE-4AFB-89B1-1005D7B9F4F9}" type="datetimeFigureOut">
              <a:rPr lang="en-GB" smtClean="0"/>
              <a:t>10/08/2020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B911B2-85D0-457A-B3E9-B51CF428BE6E}" type="slidenum">
              <a:rPr lang="en-GB" smtClean="0"/>
              <a:t>‹#›</a:t>
            </a:fld>
            <a:endParaRPr lang="en-GB"/>
          </a:p>
        </p:txBody>
      </p:sp>
    </p:spTree>
    <p:extLst>
      <p:ext uri="{BB962C8B-B14F-4D97-AF65-F5344CB8AC3E}">
        <p14:creationId xmlns:p14="http://schemas.microsoft.com/office/powerpoint/2010/main" val="359383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6659AD9-CCAE-4AFB-89B1-1005D7B9F4F9}" type="datetimeFigureOut">
              <a:rPr lang="en-GB" smtClean="0"/>
              <a:t>10/08/2020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B911B2-85D0-457A-B3E9-B51CF428BE6E}" type="slidenum">
              <a:rPr lang="en-GB" smtClean="0"/>
              <a:t>‹#›</a:t>
            </a:fld>
            <a:endParaRPr lang="en-GB"/>
          </a:p>
        </p:txBody>
      </p:sp>
    </p:spTree>
    <p:extLst>
      <p:ext uri="{BB962C8B-B14F-4D97-AF65-F5344CB8AC3E}">
        <p14:creationId xmlns:p14="http://schemas.microsoft.com/office/powerpoint/2010/main" val="1763121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659AD9-CCAE-4AFB-89B1-1005D7B9F4F9}" type="datetimeFigureOut">
              <a:rPr lang="en-GB" smtClean="0"/>
              <a:t>10/08/2020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B911B2-85D0-457A-B3E9-B51CF428BE6E}" type="slidenum">
              <a:rPr lang="en-GB" smtClean="0"/>
              <a:t>‹#›</a:t>
            </a:fld>
            <a:endParaRPr lang="en-GB"/>
          </a:p>
        </p:txBody>
      </p:sp>
    </p:spTree>
    <p:extLst>
      <p:ext uri="{BB962C8B-B14F-4D97-AF65-F5344CB8AC3E}">
        <p14:creationId xmlns:p14="http://schemas.microsoft.com/office/powerpoint/2010/main" val="2611105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6659AD9-CCAE-4AFB-89B1-1005D7B9F4F9}" type="datetimeFigureOut">
              <a:rPr lang="en-GB" smtClean="0"/>
              <a:t>10/08/2020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B911B2-85D0-457A-B3E9-B51CF428BE6E}" type="slidenum">
              <a:rPr lang="en-GB" smtClean="0"/>
              <a:t>‹#›</a:t>
            </a:fld>
            <a:endParaRPr lang="en-GB"/>
          </a:p>
        </p:txBody>
      </p:sp>
    </p:spTree>
    <p:extLst>
      <p:ext uri="{BB962C8B-B14F-4D97-AF65-F5344CB8AC3E}">
        <p14:creationId xmlns:p14="http://schemas.microsoft.com/office/powerpoint/2010/main" val="4083240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6659AD9-CCAE-4AFB-89B1-1005D7B9F4F9}" type="datetimeFigureOut">
              <a:rPr lang="en-GB" smtClean="0"/>
              <a:t>10/08/2020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B911B2-85D0-457A-B3E9-B51CF428BE6E}" type="slidenum">
              <a:rPr lang="en-GB" smtClean="0"/>
              <a:t>‹#›</a:t>
            </a:fld>
            <a:endParaRPr lang="en-GB"/>
          </a:p>
        </p:txBody>
      </p:sp>
    </p:spTree>
    <p:extLst>
      <p:ext uri="{BB962C8B-B14F-4D97-AF65-F5344CB8AC3E}">
        <p14:creationId xmlns:p14="http://schemas.microsoft.com/office/powerpoint/2010/main" val="244682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6659AD9-CCAE-4AFB-89B1-1005D7B9F4F9}" type="datetimeFigureOut">
              <a:rPr lang="en-GB" smtClean="0"/>
              <a:t>10/08/2020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B911B2-85D0-457A-B3E9-B51CF428BE6E}" type="slidenum">
              <a:rPr lang="en-GB" smtClean="0"/>
              <a:t>‹#›</a:t>
            </a:fld>
            <a:endParaRPr lang="en-GB"/>
          </a:p>
        </p:txBody>
      </p:sp>
    </p:spTree>
    <p:extLst>
      <p:ext uri="{BB962C8B-B14F-4D97-AF65-F5344CB8AC3E}">
        <p14:creationId xmlns:p14="http://schemas.microsoft.com/office/powerpoint/2010/main" val="2442975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659AD9-CCAE-4AFB-89B1-1005D7B9F4F9}" type="datetimeFigureOut">
              <a:rPr lang="en-GB" smtClean="0"/>
              <a:t>10/08/2020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B911B2-85D0-457A-B3E9-B51CF428BE6E}" type="slidenum">
              <a:rPr lang="en-GB" smtClean="0"/>
              <a:t>‹#›</a:t>
            </a:fld>
            <a:endParaRPr lang="en-GB"/>
          </a:p>
        </p:txBody>
      </p:sp>
    </p:spTree>
    <p:extLst>
      <p:ext uri="{BB962C8B-B14F-4D97-AF65-F5344CB8AC3E}">
        <p14:creationId xmlns:p14="http://schemas.microsoft.com/office/powerpoint/2010/main" val="349350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659AD9-CCAE-4AFB-89B1-1005D7B9F4F9}" type="datetimeFigureOut">
              <a:rPr lang="en-GB" smtClean="0"/>
              <a:t>10/08/2020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B911B2-85D0-457A-B3E9-B51CF428BE6E}" type="slidenum">
              <a:rPr lang="en-GB" smtClean="0"/>
              <a:t>‹#›</a:t>
            </a:fld>
            <a:endParaRPr lang="en-GB"/>
          </a:p>
        </p:txBody>
      </p:sp>
    </p:spTree>
    <p:extLst>
      <p:ext uri="{BB962C8B-B14F-4D97-AF65-F5344CB8AC3E}">
        <p14:creationId xmlns:p14="http://schemas.microsoft.com/office/powerpoint/2010/main" val="3496418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659AD9-CCAE-4AFB-89B1-1005D7B9F4F9}" type="datetimeFigureOut">
              <a:rPr lang="en-GB" smtClean="0"/>
              <a:t>10/08/2020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B911B2-85D0-457A-B3E9-B51CF428BE6E}" type="slidenum">
              <a:rPr lang="en-GB" smtClean="0"/>
              <a:t>‹#›</a:t>
            </a:fld>
            <a:endParaRPr lang="en-GB"/>
          </a:p>
        </p:txBody>
      </p:sp>
    </p:spTree>
    <p:extLst>
      <p:ext uri="{BB962C8B-B14F-4D97-AF65-F5344CB8AC3E}">
        <p14:creationId xmlns:p14="http://schemas.microsoft.com/office/powerpoint/2010/main" val="2560740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659AD9-CCAE-4AFB-89B1-1005D7B9F4F9}" type="datetimeFigureOut">
              <a:rPr lang="en-GB" smtClean="0"/>
              <a:t>10/08/2020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B911B2-85D0-457A-B3E9-B51CF428BE6E}" type="slidenum">
              <a:rPr lang="en-GB" smtClean="0"/>
              <a:t>‹#›</a:t>
            </a:fld>
            <a:endParaRPr lang="en-GB"/>
          </a:p>
        </p:txBody>
      </p:sp>
    </p:spTree>
    <p:extLst>
      <p:ext uri="{BB962C8B-B14F-4D97-AF65-F5344CB8AC3E}">
        <p14:creationId xmlns:p14="http://schemas.microsoft.com/office/powerpoint/2010/main" val="2465122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sibford-gower.oxon.sch.uk/phonic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324" y="1052737"/>
            <a:ext cx="8136904" cy="62780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755576" y="404665"/>
            <a:ext cx="7772400" cy="1296144"/>
          </a:xfrm>
        </p:spPr>
        <p:txBody>
          <a:bodyPr/>
          <a:lstStyle/>
          <a:p>
            <a:r>
              <a:rPr lang="en-GB" b="1" dirty="0" smtClean="0">
                <a:solidFill>
                  <a:srgbClr val="FF0000"/>
                </a:solidFill>
              </a:rPr>
              <a:t>Welcome to Acorn class</a:t>
            </a:r>
            <a:endParaRPr lang="en-GB" b="1" dirty="0">
              <a:solidFill>
                <a:srgbClr val="FF0000"/>
              </a:solidFill>
            </a:endParaRPr>
          </a:p>
        </p:txBody>
      </p:sp>
      <p:sp>
        <p:nvSpPr>
          <p:cNvPr id="3" name="Subtitle 2"/>
          <p:cNvSpPr>
            <a:spLocks noGrp="1"/>
          </p:cNvSpPr>
          <p:nvPr>
            <p:ph type="subTitle" idx="1"/>
          </p:nvPr>
        </p:nvSpPr>
        <p:spPr>
          <a:xfrm>
            <a:off x="1371600" y="5733256"/>
            <a:ext cx="6400800" cy="648072"/>
          </a:xfrm>
        </p:spPr>
        <p:txBody>
          <a:bodyPr>
            <a:normAutofit/>
          </a:bodyPr>
          <a:lstStyle/>
          <a:p>
            <a:r>
              <a:rPr lang="en-GB" b="1" dirty="0" smtClean="0">
                <a:solidFill>
                  <a:srgbClr val="FF0000"/>
                </a:solidFill>
              </a:rPr>
              <a:t>2020 - 2021</a:t>
            </a:r>
          </a:p>
          <a:p>
            <a:endParaRPr lang="en-GB" b="1" dirty="0">
              <a:solidFill>
                <a:srgbClr val="FF0000"/>
              </a:solidFill>
            </a:endParaRPr>
          </a:p>
        </p:txBody>
      </p:sp>
    </p:spTree>
    <p:extLst>
      <p:ext uri="{BB962C8B-B14F-4D97-AF65-F5344CB8AC3E}">
        <p14:creationId xmlns:p14="http://schemas.microsoft.com/office/powerpoint/2010/main" val="39769465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79296" cy="1210146"/>
          </a:xfrm>
        </p:spPr>
        <p:txBody>
          <a:bodyPr>
            <a:normAutofit fontScale="90000"/>
          </a:bodyPr>
          <a:lstStyle/>
          <a:p>
            <a:r>
              <a:rPr lang="en-GB" dirty="0" smtClean="0">
                <a:solidFill>
                  <a:srgbClr val="FF0000"/>
                </a:solidFill>
              </a:rPr>
              <a:t>When you arrive in Acorn class </a:t>
            </a:r>
            <a:br>
              <a:rPr lang="en-GB" dirty="0" smtClean="0">
                <a:solidFill>
                  <a:srgbClr val="FF0000"/>
                </a:solidFill>
              </a:rPr>
            </a:br>
            <a:r>
              <a:rPr lang="en-GB" sz="3100" dirty="0" smtClean="0">
                <a:solidFill>
                  <a:srgbClr val="FF0000"/>
                </a:solidFill>
              </a:rPr>
              <a:t>(instructions to the children)</a:t>
            </a:r>
            <a:endParaRPr lang="en-GB" sz="3100" dirty="0">
              <a:solidFill>
                <a:srgbClr val="FF0000"/>
              </a:solidFill>
            </a:endParaRPr>
          </a:p>
        </p:txBody>
      </p:sp>
      <p:sp>
        <p:nvSpPr>
          <p:cNvPr id="3" name="Content Placeholder 2"/>
          <p:cNvSpPr>
            <a:spLocks noGrp="1"/>
          </p:cNvSpPr>
          <p:nvPr>
            <p:ph idx="1"/>
          </p:nvPr>
        </p:nvSpPr>
        <p:spPr/>
        <p:txBody>
          <a:bodyPr>
            <a:normAutofit/>
          </a:bodyPr>
          <a:lstStyle/>
          <a:p>
            <a:r>
              <a:rPr lang="en-GB" sz="2000" dirty="0" smtClean="0"/>
              <a:t>Wait at the small gate at the bottom of the slope with your adult. Soon we will call you into the classroom. </a:t>
            </a:r>
          </a:p>
          <a:p>
            <a:r>
              <a:rPr lang="en-GB" sz="2000" dirty="0" smtClean="0"/>
              <a:t>In the </a:t>
            </a:r>
            <a:r>
              <a:rPr lang="en-GB" sz="2000" dirty="0" smtClean="0"/>
              <a:t>classroom, </a:t>
            </a:r>
            <a:r>
              <a:rPr lang="en-GB" sz="2000" dirty="0" smtClean="0"/>
              <a:t>line up at the numbered spaces ready to wash your </a:t>
            </a:r>
            <a:r>
              <a:rPr lang="en-GB" sz="2000" dirty="0" smtClean="0"/>
              <a:t>hands.</a:t>
            </a:r>
            <a:endParaRPr lang="en-GB" sz="2000" dirty="0" smtClean="0"/>
          </a:p>
          <a:p>
            <a:r>
              <a:rPr lang="en-GB" sz="2000" dirty="0" smtClean="0"/>
              <a:t>Find your table. Put your coat on the back of your chair and your water bottle and lunch bag (if you have one) on the floor under your table.</a:t>
            </a:r>
          </a:p>
          <a:p>
            <a:r>
              <a:rPr lang="en-GB" sz="2000" dirty="0" smtClean="0"/>
              <a:t>Your drawer is on your desk. Find your name in your drawer and have a go at writing it on your whiteboard. </a:t>
            </a:r>
          </a:p>
          <a:p>
            <a:r>
              <a:rPr lang="en-GB" sz="2000" dirty="0" smtClean="0"/>
              <a:t>Choose an activity from your table to do until you hear the bell</a:t>
            </a:r>
          </a:p>
          <a:p>
            <a:r>
              <a:rPr lang="en-GB" sz="2000" dirty="0" smtClean="0"/>
              <a:t>When you hear the bell, any adults (only Reception adults are allowed in!) need to leave as it is time for the register. </a:t>
            </a:r>
            <a:endParaRPr lang="en-GB" sz="2000" dirty="0"/>
          </a:p>
        </p:txBody>
      </p:sp>
    </p:spTree>
    <p:extLst>
      <p:ext uri="{BB962C8B-B14F-4D97-AF65-F5344CB8AC3E}">
        <p14:creationId xmlns:p14="http://schemas.microsoft.com/office/powerpoint/2010/main" val="2319992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FF0000"/>
                </a:solidFill>
              </a:rPr>
              <a:t>When it is time to go home!</a:t>
            </a:r>
            <a:br>
              <a:rPr lang="en-GB" dirty="0" smtClean="0">
                <a:solidFill>
                  <a:srgbClr val="FF0000"/>
                </a:solidFill>
              </a:rPr>
            </a:br>
            <a:r>
              <a:rPr lang="en-GB" sz="3600" dirty="0" smtClean="0">
                <a:solidFill>
                  <a:srgbClr val="FF0000"/>
                </a:solidFill>
              </a:rPr>
              <a:t>(instructions for parents)</a:t>
            </a:r>
            <a:endParaRPr lang="en-GB" sz="3600" dirty="0">
              <a:solidFill>
                <a:srgbClr val="FF0000"/>
              </a:solidFill>
            </a:endParaRPr>
          </a:p>
        </p:txBody>
      </p:sp>
      <p:sp>
        <p:nvSpPr>
          <p:cNvPr id="3" name="Content Placeholder 2"/>
          <p:cNvSpPr>
            <a:spLocks noGrp="1"/>
          </p:cNvSpPr>
          <p:nvPr>
            <p:ph idx="1"/>
          </p:nvPr>
        </p:nvSpPr>
        <p:spPr>
          <a:xfrm>
            <a:off x="457200" y="1600200"/>
            <a:ext cx="8229600" cy="4493096"/>
          </a:xfrm>
        </p:spPr>
        <p:txBody>
          <a:bodyPr>
            <a:noAutofit/>
          </a:bodyPr>
          <a:lstStyle/>
          <a:p>
            <a:r>
              <a:rPr lang="en-GB" sz="2000" dirty="0" smtClean="0"/>
              <a:t>If someone different is collecting your child, or if they are going home on the bus, please tell the member of staff who meets you in the morning and they will make a note of this. We will always call you to check if we are unsure. (if you are travelling on the school bus a school grown up will guide you up the slope).</a:t>
            </a:r>
          </a:p>
          <a:p>
            <a:r>
              <a:rPr lang="en-GB" sz="2000" dirty="0" smtClean="0"/>
              <a:t>If your child arrives on the bus you may wish to write a note for the week or maybe use a small diary (kept in your child’s book bag) that can be checked.</a:t>
            </a:r>
          </a:p>
          <a:p>
            <a:r>
              <a:rPr lang="en-GB" sz="2000" dirty="0" smtClean="0"/>
              <a:t>At home time we will send your child down the slope to meet you when we see you.</a:t>
            </a:r>
          </a:p>
          <a:p>
            <a:r>
              <a:rPr lang="en-GB" sz="2000" dirty="0" smtClean="0"/>
              <a:t>The bus children will be escorted to the bus by a member of staff. </a:t>
            </a:r>
            <a:endParaRPr lang="en-GB" sz="2000" dirty="0"/>
          </a:p>
        </p:txBody>
      </p:sp>
    </p:spTree>
    <p:extLst>
      <p:ext uri="{BB962C8B-B14F-4D97-AF65-F5344CB8AC3E}">
        <p14:creationId xmlns:p14="http://schemas.microsoft.com/office/powerpoint/2010/main" val="31780413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GB" dirty="0" smtClean="0">
                <a:solidFill>
                  <a:srgbClr val="FF0000"/>
                </a:solidFill>
              </a:rPr>
              <a:t>Reading in EYFS and KS1</a:t>
            </a:r>
            <a:endParaRPr lang="en-GB" dirty="0">
              <a:solidFill>
                <a:srgbClr val="FF0000"/>
              </a:solidFill>
            </a:endParaRPr>
          </a:p>
        </p:txBody>
      </p:sp>
      <p:sp>
        <p:nvSpPr>
          <p:cNvPr id="3" name="Content Placeholder 2"/>
          <p:cNvSpPr>
            <a:spLocks noGrp="1"/>
          </p:cNvSpPr>
          <p:nvPr>
            <p:ph idx="1"/>
          </p:nvPr>
        </p:nvSpPr>
        <p:spPr>
          <a:xfrm>
            <a:off x="457200" y="1600200"/>
            <a:ext cx="8229600" cy="4781128"/>
          </a:xfrm>
        </p:spPr>
        <p:txBody>
          <a:bodyPr>
            <a:normAutofit fontScale="62500" lnSpcReduction="20000"/>
          </a:bodyPr>
          <a:lstStyle/>
          <a:p>
            <a:pPr marL="0" indent="0">
              <a:buNone/>
            </a:pPr>
            <a:r>
              <a:rPr lang="en-GB" sz="2600" b="1" u="sng" dirty="0" smtClean="0"/>
              <a:t>Teaching Of Phonics and Grammar</a:t>
            </a:r>
          </a:p>
          <a:p>
            <a:r>
              <a:rPr lang="en-GB" sz="2600" dirty="0" smtClean="0"/>
              <a:t>In </a:t>
            </a:r>
            <a:r>
              <a:rPr lang="en-GB" sz="2600" dirty="0" smtClean="0"/>
              <a:t>Acorn and Beech class the children are taught synthetic phonics using the Jolly Phonics approach. This is a fast paced, fun and engaging phonics programme which equips the children to recognise phonemes (letter sounds) and graphemes </a:t>
            </a:r>
            <a:r>
              <a:rPr lang="en-GB" sz="2600" u="sng" dirty="0" smtClean="0"/>
              <a:t>as soon as </a:t>
            </a:r>
            <a:r>
              <a:rPr lang="en-GB" sz="2600" dirty="0" smtClean="0"/>
              <a:t>they start school.</a:t>
            </a:r>
          </a:p>
          <a:p>
            <a:r>
              <a:rPr lang="en-GB" sz="2600" dirty="0" smtClean="0"/>
              <a:t>The children then begin to be introduced to ‘tricky words’(words which can not be decoded </a:t>
            </a:r>
            <a:r>
              <a:rPr lang="en-GB" sz="2600" dirty="0" smtClean="0"/>
              <a:t>e..,</a:t>
            </a:r>
            <a:r>
              <a:rPr lang="en-GB" sz="2600" dirty="0" smtClean="0"/>
              <a:t> </a:t>
            </a:r>
            <a:r>
              <a:rPr lang="en-GB" sz="2600" i="1" dirty="0" smtClean="0"/>
              <a:t>the, was</a:t>
            </a:r>
            <a:r>
              <a:rPr lang="en-GB" sz="2600" dirty="0" smtClean="0"/>
              <a:t>)</a:t>
            </a:r>
            <a:endParaRPr lang="en-GB" sz="2600" dirty="0" smtClean="0"/>
          </a:p>
          <a:p>
            <a:r>
              <a:rPr lang="en-GB" sz="2600" dirty="0" smtClean="0"/>
              <a:t>The children are taught to segment and blend phonemes to enable them to read words. Once </a:t>
            </a:r>
            <a:r>
              <a:rPr lang="en-GB" sz="2600" dirty="0"/>
              <a:t>they have secured </a:t>
            </a:r>
            <a:r>
              <a:rPr lang="en-GB" sz="2600" dirty="0" smtClean="0"/>
              <a:t>enough phonemes </a:t>
            </a:r>
            <a:r>
              <a:rPr lang="en-GB" sz="2600" dirty="0"/>
              <a:t>needed to be successful in </a:t>
            </a:r>
            <a:r>
              <a:rPr lang="en-GB" sz="2600" dirty="0" smtClean="0"/>
              <a:t>this, will begin to bring ‘Word bags’ home to practise these skills. A video showing how to support your child in segmenting and blending will be posted on the website in September. </a:t>
            </a:r>
            <a:endParaRPr lang="en-GB" sz="2600" dirty="0" smtClean="0"/>
          </a:p>
          <a:p>
            <a:pPr marL="0" indent="0">
              <a:buNone/>
            </a:pPr>
            <a:r>
              <a:rPr lang="en-GB" sz="2600" dirty="0" smtClean="0"/>
              <a:t>For more information, please look on the phonics page of the school website </a:t>
            </a:r>
            <a:r>
              <a:rPr lang="en-GB" sz="2600" dirty="0">
                <a:hlinkClick r:id="rId2"/>
              </a:rPr>
              <a:t>http://</a:t>
            </a:r>
            <a:r>
              <a:rPr lang="en-GB" sz="2600" dirty="0" smtClean="0">
                <a:hlinkClick r:id="rId2"/>
              </a:rPr>
              <a:t>www.sibford-gower.oxon.sch.uk/phonics.html</a:t>
            </a:r>
            <a:endParaRPr lang="en-GB" sz="2600" dirty="0" smtClean="0"/>
          </a:p>
          <a:p>
            <a:pPr marL="0" indent="0">
              <a:buNone/>
            </a:pPr>
            <a:endParaRPr lang="en-GB" sz="2600" dirty="0" smtClean="0"/>
          </a:p>
          <a:p>
            <a:pPr marL="0" indent="0">
              <a:buNone/>
            </a:pPr>
            <a:r>
              <a:rPr lang="en-GB" sz="2600" b="1" u="sng" dirty="0" smtClean="0"/>
              <a:t>Teaching of Reading</a:t>
            </a:r>
            <a:endParaRPr lang="en-GB" sz="2600" b="1" u="sng" dirty="0" smtClean="0"/>
          </a:p>
          <a:p>
            <a:r>
              <a:rPr lang="en-GB" sz="2600" dirty="0" smtClean="0"/>
              <a:t>Reading skills are taught in both classes (Acorn &amp; Beech) mainly through a group/class guided reading approach. The children are expected to read and share books at home with an adult everyday. Your child will bring home a levelled reading book to read (in the early stages this will include books without words to encourage book talk). </a:t>
            </a:r>
          </a:p>
          <a:p>
            <a:r>
              <a:rPr lang="en-GB" sz="2600" dirty="0" smtClean="0"/>
              <a:t>Although we do hear children read individually at school, this is in addition to the teaching of reading skills and, in keeping with best practice, this is not our primary approach to the teaching of reading. </a:t>
            </a:r>
          </a:p>
          <a:p>
            <a:endParaRPr lang="en-GB" sz="2800" dirty="0" smtClean="0"/>
          </a:p>
          <a:p>
            <a:endParaRPr lang="en-GB" dirty="0" smtClean="0"/>
          </a:p>
          <a:p>
            <a:endParaRPr lang="en-GB" dirty="0" smtClean="0"/>
          </a:p>
          <a:p>
            <a:pPr marL="0" indent="0">
              <a:buNone/>
            </a:pPr>
            <a:endParaRPr lang="en-GB" dirty="0"/>
          </a:p>
        </p:txBody>
      </p:sp>
    </p:spTree>
    <p:extLst>
      <p:ext uri="{BB962C8B-B14F-4D97-AF65-F5344CB8AC3E}">
        <p14:creationId xmlns:p14="http://schemas.microsoft.com/office/powerpoint/2010/main" val="36000686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GB" dirty="0" smtClean="0">
                <a:solidFill>
                  <a:srgbClr val="FF0000"/>
                </a:solidFill>
              </a:rPr>
              <a:t>Additional Information</a:t>
            </a:r>
            <a:r>
              <a:rPr lang="en-GB" dirty="0" smtClean="0"/>
              <a:t/>
            </a:r>
            <a:br>
              <a:rPr lang="en-GB" dirty="0" smtClean="0"/>
            </a:br>
            <a:endParaRPr lang="en-GB" dirty="0"/>
          </a:p>
        </p:txBody>
      </p:sp>
      <p:sp>
        <p:nvSpPr>
          <p:cNvPr id="3" name="Content Placeholder 2"/>
          <p:cNvSpPr>
            <a:spLocks noGrp="1"/>
          </p:cNvSpPr>
          <p:nvPr>
            <p:ph idx="1"/>
          </p:nvPr>
        </p:nvSpPr>
        <p:spPr>
          <a:xfrm>
            <a:off x="457200" y="1268760"/>
            <a:ext cx="8229600" cy="4709120"/>
          </a:xfrm>
        </p:spPr>
        <p:txBody>
          <a:bodyPr>
            <a:normAutofit fontScale="62500" lnSpcReduction="20000"/>
          </a:bodyPr>
          <a:lstStyle/>
          <a:p>
            <a:r>
              <a:rPr lang="en-GB" sz="2600" b="1" dirty="0" smtClean="0"/>
              <a:t>Acorn class dynamics: </a:t>
            </a:r>
            <a:r>
              <a:rPr lang="en-GB" sz="2600" dirty="0" smtClean="0"/>
              <a:t>Acorn class is made up of Reception and Year 1 children. The children are talk with a ‘stage, not age’ approach, allowing for a personalised approach to learning. </a:t>
            </a:r>
          </a:p>
          <a:p>
            <a:r>
              <a:rPr lang="en-GB" sz="2600" b="1" dirty="0" smtClean="0"/>
              <a:t>Attendance: </a:t>
            </a:r>
            <a:r>
              <a:rPr lang="en-GB" sz="2600" dirty="0" smtClean="0"/>
              <a:t>This is important, not only because it is a statutory requirement, but also because children enjoy the routine and structure of the school day. They form friendships and bonds with their </a:t>
            </a:r>
            <a:r>
              <a:rPr lang="en-GB" sz="2600" dirty="0" smtClean="0"/>
              <a:t>‘school family’ </a:t>
            </a:r>
            <a:r>
              <a:rPr lang="en-GB" sz="2600" dirty="0" smtClean="0"/>
              <a:t>and quickly become familiar with routines and expectations. If your child does not attend school regularly it may be harder for them to feel secure in school and build up bonds with school adults. It is </a:t>
            </a:r>
            <a:r>
              <a:rPr lang="en-GB" sz="2600" b="1" dirty="0" smtClean="0"/>
              <a:t>essential</a:t>
            </a:r>
            <a:r>
              <a:rPr lang="en-GB" sz="2600" dirty="0" smtClean="0"/>
              <a:t> </a:t>
            </a:r>
            <a:r>
              <a:rPr lang="en-GB" sz="2600" dirty="0" smtClean="0"/>
              <a:t>that, </a:t>
            </a:r>
            <a:r>
              <a:rPr lang="en-GB" sz="2600" dirty="0" smtClean="0"/>
              <a:t>if your child is not </a:t>
            </a:r>
            <a:r>
              <a:rPr lang="en-GB" sz="2600" dirty="0" smtClean="0"/>
              <a:t>able to attend </a:t>
            </a:r>
            <a:r>
              <a:rPr lang="en-GB" sz="2600" dirty="0" smtClean="0"/>
              <a:t>school </a:t>
            </a:r>
            <a:r>
              <a:rPr lang="en-GB" sz="2600" dirty="0" smtClean="0"/>
              <a:t>for any reason, </a:t>
            </a:r>
            <a:r>
              <a:rPr lang="en-GB" sz="2600" dirty="0" smtClean="0"/>
              <a:t>you </a:t>
            </a:r>
            <a:r>
              <a:rPr lang="en-GB" sz="2600" dirty="0" smtClean="0"/>
              <a:t>let the school know </a:t>
            </a:r>
            <a:r>
              <a:rPr lang="en-GB" sz="2600" dirty="0" smtClean="0"/>
              <a:t>as soon as possible via the absence line.</a:t>
            </a:r>
            <a:endParaRPr lang="en-GB" sz="2600" dirty="0" smtClean="0"/>
          </a:p>
          <a:p>
            <a:r>
              <a:rPr lang="en-GB" sz="2600" b="1" dirty="0" smtClean="0"/>
              <a:t>Assemblies &amp; Dinner time:</a:t>
            </a:r>
            <a:r>
              <a:rPr lang="en-GB" sz="2600" dirty="0"/>
              <a:t> </a:t>
            </a:r>
            <a:r>
              <a:rPr lang="en-GB" sz="2600" dirty="0" smtClean="0"/>
              <a:t>While the pandemic continues, whole school or key stage a</a:t>
            </a:r>
            <a:r>
              <a:rPr lang="en-GB" sz="2600" dirty="0" smtClean="0"/>
              <a:t>ssemblies will </a:t>
            </a:r>
            <a:r>
              <a:rPr lang="en-GB" sz="2600" dirty="0" smtClean="0"/>
              <a:t>be held </a:t>
            </a:r>
            <a:r>
              <a:rPr lang="en-GB" sz="2600" dirty="0" smtClean="0"/>
              <a:t>‘virtually’ </a:t>
            </a:r>
            <a:r>
              <a:rPr lang="en-GB" sz="2600" dirty="0" smtClean="0"/>
              <a:t>using online technology with children remaining in their class bubbles.  For the time being, they will also eat lunch in their classrooms and spend lunchtime with their ‘bubble’.</a:t>
            </a:r>
            <a:endParaRPr lang="en-GB" sz="2600" dirty="0" smtClean="0"/>
          </a:p>
          <a:p>
            <a:r>
              <a:rPr lang="en-GB" sz="2600" b="1" dirty="0" smtClean="0"/>
              <a:t>PE kit: </a:t>
            </a:r>
            <a:r>
              <a:rPr lang="en-GB" sz="2600" dirty="0" smtClean="0"/>
              <a:t>PE for Acorn class will take place on a Tuesday initially (another day will be added), so please can children come to school wearing their PE kits EVERY TUESDAY. They will need trainers, a warm top and joggers (if cold) as PE will take place outside initially. A sun hat may also be required. </a:t>
            </a:r>
          </a:p>
          <a:p>
            <a:r>
              <a:rPr lang="en-GB" sz="2600" b="1" dirty="0" smtClean="0"/>
              <a:t>Forest school: </a:t>
            </a:r>
            <a:r>
              <a:rPr lang="en-GB" sz="2600" dirty="0" smtClean="0"/>
              <a:t>More information about Forest school will be shared in the first half term.</a:t>
            </a:r>
            <a:endParaRPr lang="en-GB" sz="2600" b="1" dirty="0" smtClean="0"/>
          </a:p>
          <a:p>
            <a:r>
              <a:rPr lang="en-GB" sz="2600" b="1" dirty="0" smtClean="0"/>
              <a:t>Spare clothes: </a:t>
            </a:r>
            <a:r>
              <a:rPr lang="en-GB" sz="2600" dirty="0" smtClean="0"/>
              <a:t>If your child is likely to </a:t>
            </a:r>
            <a:r>
              <a:rPr lang="en-GB" sz="2600" dirty="0" smtClean="0"/>
              <a:t>need</a:t>
            </a:r>
            <a:r>
              <a:rPr lang="en-GB" sz="2600" dirty="0" smtClean="0"/>
              <a:t> </a:t>
            </a:r>
            <a:r>
              <a:rPr lang="en-GB" sz="2600" dirty="0" smtClean="0"/>
              <a:t>spare </a:t>
            </a:r>
            <a:r>
              <a:rPr lang="en-GB" sz="2600" dirty="0" smtClean="0"/>
              <a:t>clothes (e.g. in case of ‘accidents</a:t>
            </a:r>
            <a:r>
              <a:rPr lang="en-GB" sz="2600" dirty="0"/>
              <a:t>’) </a:t>
            </a:r>
            <a:r>
              <a:rPr lang="en-GB" sz="2600" dirty="0" smtClean="0"/>
              <a:t>please </a:t>
            </a:r>
            <a:r>
              <a:rPr lang="en-GB" sz="2600" dirty="0"/>
              <a:t>can </a:t>
            </a:r>
            <a:r>
              <a:rPr lang="en-GB" sz="2600" dirty="0" smtClean="0"/>
              <a:t>they bring in a clearly named (on the </a:t>
            </a:r>
            <a:r>
              <a:rPr lang="en-GB" sz="2600" b="1" u="sng" dirty="0" smtClean="0"/>
              <a:t>outside</a:t>
            </a:r>
            <a:r>
              <a:rPr lang="en-GB" sz="2600" dirty="0" smtClean="0"/>
              <a:t>), drawstring bag which is easy to hang up.  We</a:t>
            </a:r>
            <a:r>
              <a:rPr lang="en-GB" sz="2600" dirty="0" smtClean="0"/>
              <a:t> </a:t>
            </a:r>
            <a:r>
              <a:rPr lang="en-GB" sz="2600" dirty="0" smtClean="0"/>
              <a:t>will arrange for it to be kept on peg away from the class. </a:t>
            </a:r>
            <a:endParaRPr lang="en-GB" sz="2600" dirty="0" smtClean="0"/>
          </a:p>
          <a:p>
            <a:r>
              <a:rPr lang="en-GB" sz="2600" b="1" dirty="0" smtClean="0"/>
              <a:t>No </a:t>
            </a:r>
            <a:r>
              <a:rPr lang="en-GB" sz="2600" b="1" dirty="0" smtClean="0"/>
              <a:t>Toys or extra equipment will be allowed into the classroom.</a:t>
            </a:r>
          </a:p>
          <a:p>
            <a:endParaRPr lang="en-GB" dirty="0" smtClean="0"/>
          </a:p>
          <a:p>
            <a:endParaRPr lang="en-GB" dirty="0" smtClean="0"/>
          </a:p>
          <a:p>
            <a:endParaRPr lang="en-GB" dirty="0"/>
          </a:p>
        </p:txBody>
      </p:sp>
    </p:spTree>
    <p:extLst>
      <p:ext uri="{BB962C8B-B14F-4D97-AF65-F5344CB8AC3E}">
        <p14:creationId xmlns:p14="http://schemas.microsoft.com/office/powerpoint/2010/main" val="41911917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solidFill>
                  <a:srgbClr val="FF0000"/>
                </a:solidFill>
              </a:rPr>
              <a:t>Acorn class in September </a:t>
            </a:r>
            <a:r>
              <a:rPr lang="en-GB" sz="3600" dirty="0" smtClean="0">
                <a:solidFill>
                  <a:srgbClr val="FF0000"/>
                </a:solidFill>
              </a:rPr>
              <a:t>2020</a:t>
            </a:r>
            <a:br>
              <a:rPr lang="en-GB" sz="3600" dirty="0" smtClean="0">
                <a:solidFill>
                  <a:srgbClr val="FF0000"/>
                </a:solidFill>
              </a:rPr>
            </a:br>
            <a:r>
              <a:rPr lang="en-GB" sz="2700" dirty="0" smtClean="0">
                <a:solidFill>
                  <a:srgbClr val="FF0000"/>
                </a:solidFill>
              </a:rPr>
              <a:t>(A brief summary of the school day)</a:t>
            </a:r>
            <a:endParaRPr lang="en-GB" sz="2700" dirty="0">
              <a:solidFill>
                <a:srgbClr val="FF0000"/>
              </a:solidFill>
            </a:endParaRPr>
          </a:p>
        </p:txBody>
      </p:sp>
      <p:sp>
        <p:nvSpPr>
          <p:cNvPr id="3" name="Content Placeholder 2"/>
          <p:cNvSpPr>
            <a:spLocks noGrp="1"/>
          </p:cNvSpPr>
          <p:nvPr>
            <p:ph idx="1"/>
          </p:nvPr>
        </p:nvSpPr>
        <p:spPr>
          <a:xfrm>
            <a:off x="457200" y="1422356"/>
            <a:ext cx="8229600" cy="5257800"/>
          </a:xfrm>
        </p:spPr>
        <p:txBody>
          <a:bodyPr>
            <a:normAutofit fontScale="92500" lnSpcReduction="10000"/>
          </a:bodyPr>
          <a:lstStyle/>
          <a:p>
            <a:r>
              <a:rPr lang="en-GB" sz="2000" dirty="0" smtClean="0"/>
              <a:t>Children </a:t>
            </a:r>
            <a:r>
              <a:rPr lang="en-GB" sz="2000" dirty="0" smtClean="0"/>
              <a:t>wait at the bottom gate to be called into the classroom. </a:t>
            </a:r>
          </a:p>
          <a:p>
            <a:r>
              <a:rPr lang="en-GB" sz="2000" dirty="0" smtClean="0"/>
              <a:t>Once in </a:t>
            </a:r>
            <a:r>
              <a:rPr lang="en-GB" sz="2000" dirty="0" smtClean="0"/>
              <a:t>Acorn classroom, </a:t>
            </a:r>
            <a:r>
              <a:rPr lang="en-GB" sz="2000" dirty="0" smtClean="0"/>
              <a:t>they will line up for handwashing before sitting in their allocated </a:t>
            </a:r>
            <a:r>
              <a:rPr lang="en-GB" sz="2000" dirty="0" smtClean="0"/>
              <a:t>seats (handwashing will be repeated regularly throughout the day)</a:t>
            </a:r>
            <a:endParaRPr lang="en-GB" sz="2000" dirty="0" smtClean="0"/>
          </a:p>
          <a:p>
            <a:r>
              <a:rPr lang="en-GB" sz="2000" dirty="0" smtClean="0"/>
              <a:t>They </a:t>
            </a:r>
            <a:r>
              <a:rPr lang="en-GB" sz="2000" dirty="0" smtClean="0"/>
              <a:t>will complete their morning task, </a:t>
            </a:r>
            <a:r>
              <a:rPr lang="en-GB" sz="2000" dirty="0" smtClean="0"/>
              <a:t>which includes name writing practice</a:t>
            </a:r>
            <a:r>
              <a:rPr lang="en-GB" sz="2000" dirty="0" smtClean="0"/>
              <a:t>.</a:t>
            </a:r>
            <a:endParaRPr lang="en-GB" sz="2000" dirty="0" smtClean="0"/>
          </a:p>
          <a:p>
            <a:r>
              <a:rPr lang="en-GB" sz="2000" dirty="0" smtClean="0"/>
              <a:t>Then the bell (a small hand bell) will be rung by an Acorn </a:t>
            </a:r>
            <a:r>
              <a:rPr lang="en-GB" sz="2000" dirty="0" smtClean="0"/>
              <a:t>adult. This is the signal </a:t>
            </a:r>
            <a:r>
              <a:rPr lang="en-GB" sz="2000" dirty="0" smtClean="0"/>
              <a:t>for the register to be taken (including bus, </a:t>
            </a:r>
            <a:r>
              <a:rPr lang="en-GB" sz="2000" dirty="0" smtClean="0"/>
              <a:t>dinner register, </a:t>
            </a:r>
            <a:r>
              <a:rPr lang="en-GB" sz="2000" dirty="0" err="1" smtClean="0"/>
              <a:t>etc</a:t>
            </a:r>
            <a:r>
              <a:rPr lang="en-GB" sz="2000" dirty="0" smtClean="0"/>
              <a:t>). </a:t>
            </a:r>
            <a:endParaRPr lang="en-GB" sz="2000" dirty="0" smtClean="0"/>
          </a:p>
          <a:p>
            <a:r>
              <a:rPr lang="en-GB" sz="2000" dirty="0" smtClean="0"/>
              <a:t>Learning during the</a:t>
            </a:r>
            <a:r>
              <a:rPr lang="en-GB" sz="2000" dirty="0" smtClean="0"/>
              <a:t> </a:t>
            </a:r>
            <a:r>
              <a:rPr lang="en-GB" sz="2000" dirty="0" smtClean="0"/>
              <a:t>day will focus on the Prime </a:t>
            </a:r>
            <a:r>
              <a:rPr lang="en-GB" sz="2000" dirty="0" smtClean="0"/>
              <a:t>Areas </a:t>
            </a:r>
            <a:r>
              <a:rPr lang="en-GB" sz="2000" dirty="0" smtClean="0"/>
              <a:t>of </a:t>
            </a:r>
            <a:r>
              <a:rPr lang="en-GB" sz="2000" dirty="0" smtClean="0"/>
              <a:t>Learning </a:t>
            </a:r>
            <a:r>
              <a:rPr lang="en-GB" sz="2000" dirty="0" smtClean="0"/>
              <a:t>in line with current EYFS guidance and Key Stage one good practice. This will mean children in Acorn class will have access to resources and teaching </a:t>
            </a:r>
            <a:r>
              <a:rPr lang="en-GB" sz="2000" dirty="0" smtClean="0"/>
              <a:t>which supports the development of</a:t>
            </a:r>
            <a:r>
              <a:rPr lang="en-GB" sz="2000" dirty="0" smtClean="0"/>
              <a:t> </a:t>
            </a:r>
            <a:r>
              <a:rPr lang="en-GB" sz="2000" dirty="0" smtClean="0"/>
              <a:t>skills in ‘Communication and Language’, ‘Physical Development’ and ‘ Personal, Social, Emotional Development’. </a:t>
            </a:r>
          </a:p>
          <a:p>
            <a:r>
              <a:rPr lang="en-GB" sz="2000" dirty="0" smtClean="0"/>
              <a:t>Along with this, there will be a clear focus on Specific </a:t>
            </a:r>
            <a:r>
              <a:rPr lang="en-GB" sz="2000" dirty="0" smtClean="0"/>
              <a:t>Areas </a:t>
            </a:r>
            <a:r>
              <a:rPr lang="en-GB" sz="2000" dirty="0" smtClean="0"/>
              <a:t>of the </a:t>
            </a:r>
            <a:r>
              <a:rPr lang="en-GB" sz="2000" dirty="0" smtClean="0"/>
              <a:t>Curriculum</a:t>
            </a:r>
            <a:r>
              <a:rPr lang="en-GB" sz="2000" dirty="0" smtClean="0"/>
              <a:t>: Phonics, Reading, </a:t>
            </a:r>
            <a:r>
              <a:rPr lang="en-GB" sz="2000" dirty="0" smtClean="0"/>
              <a:t>Writing </a:t>
            </a:r>
            <a:r>
              <a:rPr lang="en-GB" sz="2000" dirty="0" smtClean="0"/>
              <a:t>and Maths. </a:t>
            </a:r>
            <a:r>
              <a:rPr lang="en-GB" sz="2000" dirty="0" smtClean="0"/>
              <a:t>This ensures that new learning builds on secure knowledge and understanding as </a:t>
            </a:r>
            <a:r>
              <a:rPr lang="en-GB" sz="2000" dirty="0" smtClean="0"/>
              <a:t>the children are taught from the stage they are currently working at.</a:t>
            </a:r>
          </a:p>
          <a:p>
            <a:r>
              <a:rPr lang="en-GB" sz="2000" dirty="0" smtClean="0"/>
              <a:t>As far as is possible, learning is linked to topic themes </a:t>
            </a:r>
            <a:r>
              <a:rPr lang="en-GB" sz="2000" dirty="0" smtClean="0"/>
              <a:t>to ensure </a:t>
            </a:r>
            <a:r>
              <a:rPr lang="en-GB" sz="2000" dirty="0" smtClean="0"/>
              <a:t>relevance, enthusiasm</a:t>
            </a:r>
            <a:r>
              <a:rPr lang="en-GB" sz="2000" dirty="0" smtClean="0"/>
              <a:t>, excitement and energy!</a:t>
            </a:r>
          </a:p>
          <a:p>
            <a:endParaRPr lang="en-GB" sz="2000" dirty="0" smtClean="0"/>
          </a:p>
          <a:p>
            <a:pPr marL="0" indent="0">
              <a:buNone/>
            </a:pPr>
            <a:endParaRPr lang="en-GB" dirty="0" smtClean="0"/>
          </a:p>
          <a:p>
            <a:endParaRPr lang="en-GB" dirty="0"/>
          </a:p>
        </p:txBody>
      </p:sp>
    </p:spTree>
    <p:extLst>
      <p:ext uri="{BB962C8B-B14F-4D97-AF65-F5344CB8AC3E}">
        <p14:creationId xmlns:p14="http://schemas.microsoft.com/office/powerpoint/2010/main" val="8654923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TotalTime>
  <Words>1152</Words>
  <Application>Microsoft Office PowerPoint</Application>
  <PresentationFormat>On-screen Show (4:3)</PresentationFormat>
  <Paragraphs>44</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Welcome to Acorn class</vt:lpstr>
      <vt:lpstr>When you arrive in Acorn class  (instructions to the children)</vt:lpstr>
      <vt:lpstr>When it is time to go home! (instructions for parents)</vt:lpstr>
      <vt:lpstr>Reading in EYFS and KS1</vt:lpstr>
      <vt:lpstr>Additional Information </vt:lpstr>
      <vt:lpstr>Acorn class in September 2020 (A brief summary of the school day)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Acorn class</dc:title>
  <dc:creator>Teacher</dc:creator>
  <cp:lastModifiedBy>Jane O'Sullivan</cp:lastModifiedBy>
  <cp:revision>33</cp:revision>
  <cp:lastPrinted>2018-06-12T16:45:05Z</cp:lastPrinted>
  <dcterms:created xsi:type="dcterms:W3CDTF">2016-06-07T15:56:05Z</dcterms:created>
  <dcterms:modified xsi:type="dcterms:W3CDTF">2020-08-10T11:05:37Z</dcterms:modified>
</cp:coreProperties>
</file>