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2"/>
  </p:handoutMasterIdLst>
  <p:sldIdLst>
    <p:sldId id="256" r:id="rId5"/>
    <p:sldId id="258" r:id="rId6"/>
    <p:sldId id="259" r:id="rId7"/>
    <p:sldId id="261" r:id="rId8"/>
    <p:sldId id="262" r:id="rId9"/>
    <p:sldId id="263" r:id="rId10"/>
    <p:sldId id="264"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Blake" userId="385514a6-3491-4c73-819f-afd1482af55f" providerId="ADAL" clId="{580482C3-B760-4663-9B36-115849BFBE94}"/>
    <pc:docChg chg="undo custSel addSld modSld">
      <pc:chgData name="Rachel Blake" userId="385514a6-3491-4c73-819f-afd1482af55f" providerId="ADAL" clId="{580482C3-B760-4663-9B36-115849BFBE94}" dt="2024-06-11T18:04:51.124" v="1045" actId="313"/>
      <pc:docMkLst>
        <pc:docMk/>
      </pc:docMkLst>
      <pc:sldChg chg="modSp new mod">
        <pc:chgData name="Rachel Blake" userId="385514a6-3491-4c73-819f-afd1482af55f" providerId="ADAL" clId="{580482C3-B760-4663-9B36-115849BFBE94}" dt="2024-06-11T18:04:51.124" v="1045" actId="313"/>
        <pc:sldMkLst>
          <pc:docMk/>
          <pc:sldMk cId="3161364668" sldId="263"/>
        </pc:sldMkLst>
        <pc:spChg chg="mod">
          <ac:chgData name="Rachel Blake" userId="385514a6-3491-4c73-819f-afd1482af55f" providerId="ADAL" clId="{580482C3-B760-4663-9B36-115849BFBE94}" dt="2024-06-11T18:04:51.124" v="1045" actId="313"/>
          <ac:spMkLst>
            <pc:docMk/>
            <pc:sldMk cId="3161364668" sldId="263"/>
            <ac:spMk id="2" creationId="{3439A482-227F-E034-8551-BA03438E3AAF}"/>
          </ac:spMkLst>
        </pc:spChg>
        <pc:spChg chg="mod">
          <ac:chgData name="Rachel Blake" userId="385514a6-3491-4c73-819f-afd1482af55f" providerId="ADAL" clId="{580482C3-B760-4663-9B36-115849BFBE94}" dt="2024-06-11T18:04:22.459" v="1035" actId="21"/>
          <ac:spMkLst>
            <pc:docMk/>
            <pc:sldMk cId="3161364668" sldId="263"/>
            <ac:spMk id="3" creationId="{A22CB7F5-CAD2-6EB4-5D81-B0F0106F3A05}"/>
          </ac:spMkLst>
        </pc:spChg>
      </pc:sldChg>
      <pc:sldChg chg="modSp new mod">
        <pc:chgData name="Rachel Blake" userId="385514a6-3491-4c73-819f-afd1482af55f" providerId="ADAL" clId="{580482C3-B760-4663-9B36-115849BFBE94}" dt="2024-06-11T18:03:30.136" v="1033" actId="207"/>
        <pc:sldMkLst>
          <pc:docMk/>
          <pc:sldMk cId="350953983" sldId="264"/>
        </pc:sldMkLst>
        <pc:spChg chg="mod">
          <ac:chgData name="Rachel Blake" userId="385514a6-3491-4c73-819f-afd1482af55f" providerId="ADAL" clId="{580482C3-B760-4663-9B36-115849BFBE94}" dt="2024-06-11T18:02:24.395" v="1000" actId="5793"/>
          <ac:spMkLst>
            <pc:docMk/>
            <pc:sldMk cId="350953983" sldId="264"/>
            <ac:spMk id="2" creationId="{2E9B81EC-01A0-0647-CFBE-3B7DB5959864}"/>
          </ac:spMkLst>
        </pc:spChg>
        <pc:spChg chg="mod">
          <ac:chgData name="Rachel Blake" userId="385514a6-3491-4c73-819f-afd1482af55f" providerId="ADAL" clId="{580482C3-B760-4663-9B36-115849BFBE94}" dt="2024-06-11T18:03:30.136" v="1033" actId="207"/>
          <ac:spMkLst>
            <pc:docMk/>
            <pc:sldMk cId="350953983" sldId="264"/>
            <ac:spMk id="3" creationId="{BCFE7989-79A4-AAAF-4D7D-636E67E0AA5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5B15DD97-F7EC-4FD8-AB40-1F7C4418B444}" type="datetimeFigureOut">
              <a:rPr lang="en-GB" smtClean="0"/>
              <a:t>11/06/2024</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428583"/>
            <a:ext cx="2945659" cy="496332"/>
          </a:xfrm>
          <a:prstGeom prst="rect">
            <a:avLst/>
          </a:prstGeom>
        </p:spPr>
        <p:txBody>
          <a:bodyPr vert="horz" lIns="91440" tIns="45720" rIns="91440" bIns="45720" rtlCol="0" anchor="b"/>
          <a:lstStyle>
            <a:lvl1pPr algn="r">
              <a:defRPr sz="1200"/>
            </a:lvl1pPr>
          </a:lstStyle>
          <a:p>
            <a:fld id="{7AAFCA21-0C5E-4E1B-9A57-C30969198704}" type="slidenum">
              <a:rPr lang="en-GB" smtClean="0"/>
              <a:t>‹#›</a:t>
            </a:fld>
            <a:endParaRPr lang="en-GB"/>
          </a:p>
        </p:txBody>
      </p:sp>
    </p:spTree>
    <p:extLst>
      <p:ext uri="{BB962C8B-B14F-4D97-AF65-F5344CB8AC3E}">
        <p14:creationId xmlns:p14="http://schemas.microsoft.com/office/powerpoint/2010/main" val="236533786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6659AD9-CCAE-4AFB-89B1-1005D7B9F4F9}" type="datetimeFigureOut">
              <a:rPr lang="en-GB" smtClean="0"/>
              <a:t>11/06/2024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611992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659AD9-CCAE-4AFB-89B1-1005D7B9F4F9}" type="datetimeFigureOut">
              <a:rPr lang="en-GB" smtClean="0"/>
              <a:t>11/06/2024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132015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659AD9-CCAE-4AFB-89B1-1005D7B9F4F9}" type="datetimeFigureOut">
              <a:rPr lang="en-GB" smtClean="0"/>
              <a:t>11/06/2024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359383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659AD9-CCAE-4AFB-89B1-1005D7B9F4F9}" type="datetimeFigureOut">
              <a:rPr lang="en-GB" smtClean="0"/>
              <a:t>11/06/2024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1763121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659AD9-CCAE-4AFB-89B1-1005D7B9F4F9}" type="datetimeFigureOut">
              <a:rPr lang="en-GB" smtClean="0"/>
              <a:t>11/06/2024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261110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6659AD9-CCAE-4AFB-89B1-1005D7B9F4F9}" type="datetimeFigureOut">
              <a:rPr lang="en-GB" smtClean="0"/>
              <a:t>11/06/2024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4083240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6659AD9-CCAE-4AFB-89B1-1005D7B9F4F9}" type="datetimeFigureOut">
              <a:rPr lang="en-GB" smtClean="0"/>
              <a:t>11/06/2024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244682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6659AD9-CCAE-4AFB-89B1-1005D7B9F4F9}" type="datetimeFigureOut">
              <a:rPr lang="en-GB" smtClean="0"/>
              <a:t>11/06/2024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2442975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659AD9-CCAE-4AFB-89B1-1005D7B9F4F9}" type="datetimeFigureOut">
              <a:rPr lang="en-GB" smtClean="0"/>
              <a:t>11/06/2024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349350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659AD9-CCAE-4AFB-89B1-1005D7B9F4F9}" type="datetimeFigureOut">
              <a:rPr lang="en-GB" smtClean="0"/>
              <a:t>11/06/2024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3496418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659AD9-CCAE-4AFB-89B1-1005D7B9F4F9}" type="datetimeFigureOut">
              <a:rPr lang="en-GB" smtClean="0"/>
              <a:t>11/06/2024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2560740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59AD9-CCAE-4AFB-89B1-1005D7B9F4F9}" type="datetimeFigureOut">
              <a:rPr lang="en-GB" smtClean="0"/>
              <a:t>11/06/2024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B911B2-85D0-457A-B3E9-B51CF428BE6E}" type="slidenum">
              <a:rPr lang="en-GB" smtClean="0"/>
              <a:t>‹#›</a:t>
            </a:fld>
            <a:endParaRPr lang="en-GB"/>
          </a:p>
        </p:txBody>
      </p:sp>
    </p:spTree>
    <p:extLst>
      <p:ext uri="{BB962C8B-B14F-4D97-AF65-F5344CB8AC3E}">
        <p14:creationId xmlns:p14="http://schemas.microsoft.com/office/powerpoint/2010/main" val="246512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ibford-gower.oxon.sch.uk/phonic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oxfordshire.gov.uk/sites/default/files/file/early-years-childcare/Roadtoschool.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ibford-gower.oxon.sch.uk/statutory-information.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324" y="1052737"/>
            <a:ext cx="8136904" cy="6278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755576" y="404665"/>
            <a:ext cx="7772400" cy="1296144"/>
          </a:xfrm>
        </p:spPr>
        <p:txBody>
          <a:bodyPr/>
          <a:lstStyle/>
          <a:p>
            <a:r>
              <a:rPr lang="en-GB" b="1" dirty="0">
                <a:solidFill>
                  <a:srgbClr val="FF0000"/>
                </a:solidFill>
              </a:rPr>
              <a:t>Welcome to Acorn class</a:t>
            </a:r>
          </a:p>
        </p:txBody>
      </p:sp>
      <p:sp>
        <p:nvSpPr>
          <p:cNvPr id="3" name="Subtitle 2"/>
          <p:cNvSpPr>
            <a:spLocks noGrp="1"/>
          </p:cNvSpPr>
          <p:nvPr>
            <p:ph type="subTitle" idx="1"/>
          </p:nvPr>
        </p:nvSpPr>
        <p:spPr>
          <a:xfrm>
            <a:off x="1371600" y="5733256"/>
            <a:ext cx="6400800" cy="648072"/>
          </a:xfrm>
        </p:spPr>
        <p:txBody>
          <a:bodyPr>
            <a:normAutofit/>
          </a:bodyPr>
          <a:lstStyle/>
          <a:p>
            <a:endParaRPr lang="en-GB" b="1" dirty="0">
              <a:solidFill>
                <a:srgbClr val="FF0000"/>
              </a:solidFill>
            </a:endParaRPr>
          </a:p>
        </p:txBody>
      </p:sp>
    </p:spTree>
    <p:extLst>
      <p:ext uri="{BB962C8B-B14F-4D97-AF65-F5344CB8AC3E}">
        <p14:creationId xmlns:p14="http://schemas.microsoft.com/office/powerpoint/2010/main" val="3976946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9296" cy="1210146"/>
          </a:xfrm>
        </p:spPr>
        <p:txBody>
          <a:bodyPr>
            <a:normAutofit fontScale="90000"/>
          </a:bodyPr>
          <a:lstStyle/>
          <a:p>
            <a:r>
              <a:rPr lang="en-GB" dirty="0">
                <a:solidFill>
                  <a:srgbClr val="FF0000"/>
                </a:solidFill>
              </a:rPr>
              <a:t>When you arrive in Acorn class </a:t>
            </a:r>
            <a:br>
              <a:rPr lang="en-GB" dirty="0">
                <a:solidFill>
                  <a:srgbClr val="FF0000"/>
                </a:solidFill>
              </a:rPr>
            </a:br>
            <a:r>
              <a:rPr lang="en-GB" sz="3100" dirty="0">
                <a:solidFill>
                  <a:srgbClr val="FF0000"/>
                </a:solidFill>
              </a:rPr>
              <a:t>(instructions to the children)</a:t>
            </a:r>
          </a:p>
        </p:txBody>
      </p:sp>
      <p:sp>
        <p:nvSpPr>
          <p:cNvPr id="3" name="Content Placeholder 2"/>
          <p:cNvSpPr>
            <a:spLocks noGrp="1"/>
          </p:cNvSpPr>
          <p:nvPr>
            <p:ph idx="1"/>
          </p:nvPr>
        </p:nvSpPr>
        <p:spPr/>
        <p:txBody>
          <a:bodyPr>
            <a:normAutofit/>
          </a:bodyPr>
          <a:lstStyle/>
          <a:p>
            <a:r>
              <a:rPr lang="en-GB" sz="2000" dirty="0"/>
              <a:t>Wait at the small gate at the bottom of the slope with your adult. Soon a school adult will come down and welcome you up the slope and into Acorn outdoor area. </a:t>
            </a:r>
          </a:p>
          <a:p>
            <a:r>
              <a:rPr lang="en-GB" sz="2000" dirty="0"/>
              <a:t>When you come into the classroom please pop your coats and bags onto your pegs, find your name card and pop it into the basket and then give your hands a good wash!</a:t>
            </a:r>
          </a:p>
          <a:p>
            <a:r>
              <a:rPr lang="en-GB" sz="2000" dirty="0"/>
              <a:t>Find an activity you would like to do in the room and enjoy!</a:t>
            </a:r>
          </a:p>
          <a:p>
            <a:r>
              <a:rPr lang="en-GB" sz="2000" dirty="0"/>
              <a:t>Your drawer will have your name card in and a whiteboard and pen so you can have a go at writing your name if you wish. </a:t>
            </a:r>
          </a:p>
          <a:p>
            <a:r>
              <a:rPr lang="en-GB" sz="2000" dirty="0"/>
              <a:t>Adults in the room will come and talk to you, play alongside you and make the start to the day a positive and happy one. </a:t>
            </a:r>
          </a:p>
          <a:p>
            <a:r>
              <a:rPr lang="en-GB" sz="2000" dirty="0"/>
              <a:t>When you hear the small hand bell ring, it will be time to sit on the carpet and say good morning to everyone.</a:t>
            </a:r>
          </a:p>
        </p:txBody>
      </p:sp>
    </p:spTree>
    <p:extLst>
      <p:ext uri="{BB962C8B-B14F-4D97-AF65-F5344CB8AC3E}">
        <p14:creationId xmlns:p14="http://schemas.microsoft.com/office/powerpoint/2010/main" val="2319992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rgbClr val="FF0000"/>
                </a:solidFill>
              </a:rPr>
              <a:t>When it is time to go home!</a:t>
            </a:r>
            <a:br>
              <a:rPr lang="en-GB" dirty="0">
                <a:solidFill>
                  <a:srgbClr val="FF0000"/>
                </a:solidFill>
              </a:rPr>
            </a:br>
            <a:r>
              <a:rPr lang="en-GB" sz="3600" dirty="0">
                <a:solidFill>
                  <a:srgbClr val="FF0000"/>
                </a:solidFill>
              </a:rPr>
              <a:t>(instructions for parents)</a:t>
            </a:r>
          </a:p>
        </p:txBody>
      </p:sp>
      <p:sp>
        <p:nvSpPr>
          <p:cNvPr id="3" name="Content Placeholder 2"/>
          <p:cNvSpPr>
            <a:spLocks noGrp="1"/>
          </p:cNvSpPr>
          <p:nvPr>
            <p:ph idx="1"/>
          </p:nvPr>
        </p:nvSpPr>
        <p:spPr>
          <a:xfrm>
            <a:off x="457200" y="1600200"/>
            <a:ext cx="8229600" cy="4493096"/>
          </a:xfrm>
        </p:spPr>
        <p:txBody>
          <a:bodyPr>
            <a:noAutofit/>
          </a:bodyPr>
          <a:lstStyle/>
          <a:p>
            <a:r>
              <a:rPr lang="en-GB" sz="2000" dirty="0"/>
              <a:t>If someone different is collecting your child, or if they are going home on the bus (Reception children only), please tell the member of staff who meets you in the morning and they will make a note of this. We will always call you to check if we are unsure. Please be reassured a school adult will make sure your child is safely put on the bus and strapped in.</a:t>
            </a:r>
          </a:p>
          <a:p>
            <a:r>
              <a:rPr lang="en-GB" sz="2000" dirty="0"/>
              <a:t> If your child arrives on the bus you may wish to write a note for the week or maybe use a small diary (kept in your child’s book bag) that can be checked.</a:t>
            </a:r>
          </a:p>
          <a:p>
            <a:r>
              <a:rPr lang="en-GB" sz="2000" dirty="0"/>
              <a:t>At home time we will unlock the gates and you will need to come into the outdoor area where you will be reunited with your child. </a:t>
            </a:r>
          </a:p>
          <a:p>
            <a:r>
              <a:rPr lang="en-GB" sz="2000" dirty="0"/>
              <a:t>If your child is attending After School Care (Reception children only) they will be taken to the school hall at the end of the day. </a:t>
            </a:r>
          </a:p>
        </p:txBody>
      </p:sp>
    </p:spTree>
    <p:extLst>
      <p:ext uri="{BB962C8B-B14F-4D97-AF65-F5344CB8AC3E}">
        <p14:creationId xmlns:p14="http://schemas.microsoft.com/office/powerpoint/2010/main" val="3178041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a:solidFill>
                  <a:srgbClr val="FF0000"/>
                </a:solidFill>
              </a:rPr>
              <a:t>Reading in the Early Years</a:t>
            </a:r>
          </a:p>
        </p:txBody>
      </p:sp>
      <p:sp>
        <p:nvSpPr>
          <p:cNvPr id="3" name="Content Placeholder 2"/>
          <p:cNvSpPr>
            <a:spLocks noGrp="1"/>
          </p:cNvSpPr>
          <p:nvPr>
            <p:ph idx="1"/>
          </p:nvPr>
        </p:nvSpPr>
        <p:spPr>
          <a:xfrm>
            <a:off x="457200" y="1600200"/>
            <a:ext cx="8229600" cy="4781128"/>
          </a:xfrm>
        </p:spPr>
        <p:txBody>
          <a:bodyPr>
            <a:normAutofit fontScale="62500" lnSpcReduction="20000"/>
          </a:bodyPr>
          <a:lstStyle/>
          <a:p>
            <a:pPr marL="0" indent="0">
              <a:buNone/>
            </a:pPr>
            <a:r>
              <a:rPr lang="en-GB" sz="2600" b="1" u="sng" dirty="0"/>
              <a:t>Teaching Of Phonics and Grammar</a:t>
            </a:r>
          </a:p>
          <a:p>
            <a:r>
              <a:rPr lang="en-GB" sz="2600" dirty="0"/>
              <a:t>In Acorn and Beech class the children are taught synthetic phonics using the Jolly Phonics approach. This is a fast paced, fun and engaging phonics programme which equips the children to recognise phonemes (letter sounds) and graphemes </a:t>
            </a:r>
            <a:r>
              <a:rPr lang="en-GB" sz="2600" u="sng" dirty="0"/>
              <a:t>as soon as </a:t>
            </a:r>
            <a:r>
              <a:rPr lang="en-GB" sz="2600" dirty="0"/>
              <a:t>they start school.</a:t>
            </a:r>
          </a:p>
          <a:p>
            <a:r>
              <a:rPr lang="en-GB" sz="2600" dirty="0"/>
              <a:t>The children then begin to be introduced to ‘tricky words’(words which can not be decoded e.g. </a:t>
            </a:r>
            <a:r>
              <a:rPr lang="en-GB" sz="2600" i="1" dirty="0"/>
              <a:t>the, was</a:t>
            </a:r>
            <a:r>
              <a:rPr lang="en-GB" sz="2600" dirty="0"/>
              <a:t>)</a:t>
            </a:r>
          </a:p>
          <a:p>
            <a:r>
              <a:rPr lang="en-GB" sz="2600" dirty="0"/>
              <a:t>The children are taught to segment and blend phonemes to enable them to read words. Once they have secured enough phonemes needed to be successful in this, will begin to bring ‘Word bags’ home to practise these skills. </a:t>
            </a:r>
          </a:p>
          <a:p>
            <a:r>
              <a:rPr lang="en-GB" sz="2600" dirty="0"/>
              <a:t>For more information, please look on the phonics page of the school website </a:t>
            </a:r>
            <a:r>
              <a:rPr lang="en-GB" sz="2600" dirty="0">
                <a:hlinkClick r:id="rId2"/>
              </a:rPr>
              <a:t>http://www.sibford-gower.oxon.sch.uk/phonics.html</a:t>
            </a:r>
            <a:endParaRPr lang="en-GB" sz="2600" dirty="0"/>
          </a:p>
          <a:p>
            <a:pPr marL="0" indent="0">
              <a:buNone/>
            </a:pPr>
            <a:endParaRPr lang="en-GB" sz="2600" dirty="0"/>
          </a:p>
          <a:p>
            <a:pPr marL="0" indent="0">
              <a:buNone/>
            </a:pPr>
            <a:r>
              <a:rPr lang="en-GB" sz="2600" b="1" u="sng" dirty="0"/>
              <a:t>Teaching of Reading</a:t>
            </a:r>
          </a:p>
          <a:p>
            <a:r>
              <a:rPr lang="en-GB" sz="2600" dirty="0"/>
              <a:t>Reading skills are taught in school through the phonics approach outlined above.</a:t>
            </a:r>
          </a:p>
          <a:p>
            <a:r>
              <a:rPr lang="en-GB" sz="2600" dirty="0"/>
              <a:t>The children are expected to read and share books at home with an adult everyday. </a:t>
            </a:r>
          </a:p>
          <a:p>
            <a:pPr lvl="0"/>
            <a:r>
              <a:rPr lang="en-GB" sz="2600" dirty="0">
                <a:solidFill>
                  <a:prstClr val="black"/>
                </a:solidFill>
              </a:rPr>
              <a:t>Children will bring home a reading book matched to their phonic ability to read with an adult as well as a book of their choice from our school library.</a:t>
            </a:r>
          </a:p>
          <a:p>
            <a:r>
              <a:rPr lang="en-GB" sz="2600" dirty="0"/>
              <a:t>We will listen to and talk about these books with the children individually regularly. </a:t>
            </a:r>
          </a:p>
          <a:p>
            <a:r>
              <a:rPr lang="en-GB" sz="2600" dirty="0"/>
              <a:t>Children will be read to regularly so they develop a joy of books and story language as they develop their language and communication skills. </a:t>
            </a:r>
          </a:p>
          <a:p>
            <a:endParaRPr lang="en-GB" sz="2800" dirty="0"/>
          </a:p>
          <a:p>
            <a:endParaRPr lang="en-GB" dirty="0"/>
          </a:p>
          <a:p>
            <a:endParaRPr lang="en-GB" dirty="0"/>
          </a:p>
          <a:p>
            <a:pPr marL="0" indent="0">
              <a:buNone/>
            </a:pPr>
            <a:endParaRPr lang="en-GB" dirty="0"/>
          </a:p>
        </p:txBody>
      </p:sp>
    </p:spTree>
    <p:extLst>
      <p:ext uri="{BB962C8B-B14F-4D97-AF65-F5344CB8AC3E}">
        <p14:creationId xmlns:p14="http://schemas.microsoft.com/office/powerpoint/2010/main" val="3600068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GB" dirty="0">
                <a:solidFill>
                  <a:srgbClr val="FF0000"/>
                </a:solidFill>
              </a:rPr>
              <a:t>Additional Information</a:t>
            </a:r>
            <a:br>
              <a:rPr lang="en-GB" dirty="0"/>
            </a:br>
            <a:endParaRPr lang="en-GB" dirty="0"/>
          </a:p>
        </p:txBody>
      </p:sp>
      <p:sp>
        <p:nvSpPr>
          <p:cNvPr id="3" name="Content Placeholder 2"/>
          <p:cNvSpPr>
            <a:spLocks noGrp="1"/>
          </p:cNvSpPr>
          <p:nvPr>
            <p:ph idx="1"/>
          </p:nvPr>
        </p:nvSpPr>
        <p:spPr>
          <a:xfrm>
            <a:off x="457200" y="1268760"/>
            <a:ext cx="8229600" cy="4709120"/>
          </a:xfrm>
        </p:spPr>
        <p:txBody>
          <a:bodyPr>
            <a:normAutofit fontScale="47500" lnSpcReduction="20000"/>
          </a:bodyPr>
          <a:lstStyle/>
          <a:p>
            <a:pPr>
              <a:lnSpc>
                <a:spcPct val="120000"/>
              </a:lnSpc>
            </a:pPr>
            <a:r>
              <a:rPr lang="en-GB" sz="2900" b="1" dirty="0"/>
              <a:t>Acorn class dynamics: </a:t>
            </a:r>
            <a:r>
              <a:rPr lang="en-GB" sz="2900" dirty="0"/>
              <a:t>Acorn class is made up Nursery (from age 3) and Reception children. The children are taught with a ‘stage, not age’ approach, allowing for a personalised approach to learning. </a:t>
            </a:r>
          </a:p>
          <a:p>
            <a:pPr>
              <a:lnSpc>
                <a:spcPct val="120000"/>
              </a:lnSpc>
            </a:pPr>
            <a:r>
              <a:rPr lang="en-GB" sz="2900" b="1" dirty="0"/>
              <a:t>Attendance: </a:t>
            </a:r>
            <a:r>
              <a:rPr lang="en-GB" sz="2900" dirty="0"/>
              <a:t>This is important, not only because it is a statutory requirement (Reception children) , but also because children enjoy the routine and structure of the school day. They form friendships and bonds with their ‘school family’ and quickly become familiar with routines and expectations. If your child does not attend school regularly it may be harder for them to feel secure in school and build on those essential early relationships. It is </a:t>
            </a:r>
            <a:r>
              <a:rPr lang="en-GB" sz="2900" b="1" dirty="0"/>
              <a:t>essential</a:t>
            </a:r>
            <a:r>
              <a:rPr lang="en-GB" sz="2900" dirty="0"/>
              <a:t> that, if your child is not able to attend school for any reason, you let the school know as soon as possible via the absence line on the school office phone number or office email.</a:t>
            </a:r>
          </a:p>
          <a:p>
            <a:pPr>
              <a:lnSpc>
                <a:spcPct val="120000"/>
              </a:lnSpc>
            </a:pPr>
            <a:r>
              <a:rPr lang="en-GB" sz="2900" b="1" dirty="0"/>
              <a:t>Assemblies &amp; Dinner time:</a:t>
            </a:r>
            <a:r>
              <a:rPr lang="en-GB" sz="2900" dirty="0"/>
              <a:t> Children in Reception will take part in whole school assemblies during the week in the hall. Children in nursery will stay in Acorn class and be involved in a </a:t>
            </a:r>
            <a:r>
              <a:rPr lang="en-GB" sz="2900"/>
              <a:t>different activities. </a:t>
            </a:r>
            <a:r>
              <a:rPr lang="en-GB" sz="2900" dirty="0"/>
              <a:t>Children in Reception will eat their lunch in the school hall, whilst nursery children will enjoy a </a:t>
            </a:r>
            <a:r>
              <a:rPr lang="en-GB" sz="2900" i="1" dirty="0"/>
              <a:t>low-key </a:t>
            </a:r>
            <a:r>
              <a:rPr lang="en-GB" sz="2900" dirty="0"/>
              <a:t>lunch time in Acorn.</a:t>
            </a:r>
          </a:p>
          <a:p>
            <a:pPr>
              <a:lnSpc>
                <a:spcPct val="120000"/>
              </a:lnSpc>
            </a:pPr>
            <a:r>
              <a:rPr lang="en-GB" sz="2900" b="1" dirty="0"/>
              <a:t>PE kit: </a:t>
            </a:r>
            <a:r>
              <a:rPr lang="en-GB" sz="2900" dirty="0"/>
              <a:t>PE for Acorn class will take place twice a week. Please see the Acorn Class page for details of days and focus. Children will need to wear trainers, a warm top and joggers (if cold) to school.  PE will take place outside whenever possible.</a:t>
            </a:r>
          </a:p>
          <a:p>
            <a:pPr>
              <a:lnSpc>
                <a:spcPct val="120000"/>
              </a:lnSpc>
            </a:pPr>
            <a:r>
              <a:rPr lang="en-GB" sz="2900" b="1" dirty="0"/>
              <a:t>Forest school: </a:t>
            </a:r>
            <a:r>
              <a:rPr lang="en-GB" sz="2900" dirty="0"/>
              <a:t>More information about Forest school will be shared in the first half term.</a:t>
            </a:r>
            <a:endParaRPr lang="en-GB" sz="2900" b="1" dirty="0"/>
          </a:p>
          <a:p>
            <a:pPr>
              <a:lnSpc>
                <a:spcPct val="120000"/>
              </a:lnSpc>
            </a:pPr>
            <a:r>
              <a:rPr lang="en-GB" sz="2900" b="1" dirty="0"/>
              <a:t>Spare clothes: Y</a:t>
            </a:r>
            <a:r>
              <a:rPr lang="en-GB" sz="2900" dirty="0"/>
              <a:t>our child needs spare clothes in case they get wet outside or have a ‘toilet accident’. These should be in a clearly named (on the </a:t>
            </a:r>
            <a:r>
              <a:rPr lang="en-GB" sz="2900" b="1" u="sng" dirty="0"/>
              <a:t>outside</a:t>
            </a:r>
            <a:r>
              <a:rPr lang="en-GB" sz="2900" dirty="0"/>
              <a:t>), drawstring bag which is easy to hang up on their peg.</a:t>
            </a:r>
          </a:p>
          <a:p>
            <a:pPr>
              <a:lnSpc>
                <a:spcPct val="120000"/>
              </a:lnSpc>
            </a:pPr>
            <a:r>
              <a:rPr lang="en-GB" sz="2900" b="1" dirty="0"/>
              <a:t>No Toys or extra equipment will be allowed into the classroom.</a:t>
            </a:r>
          </a:p>
          <a:p>
            <a:endParaRPr lang="en-GB" dirty="0"/>
          </a:p>
          <a:p>
            <a:endParaRPr lang="en-GB" dirty="0"/>
          </a:p>
          <a:p>
            <a:endParaRPr lang="en-GB" dirty="0"/>
          </a:p>
        </p:txBody>
      </p:sp>
    </p:spTree>
    <p:extLst>
      <p:ext uri="{BB962C8B-B14F-4D97-AF65-F5344CB8AC3E}">
        <p14:creationId xmlns:p14="http://schemas.microsoft.com/office/powerpoint/2010/main" val="4191191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9A482-227F-E034-8551-BA03438E3AAF}"/>
              </a:ext>
            </a:extLst>
          </p:cNvPr>
          <p:cNvSpPr>
            <a:spLocks noGrp="1"/>
          </p:cNvSpPr>
          <p:nvPr>
            <p:ph type="title"/>
          </p:nvPr>
        </p:nvSpPr>
        <p:spPr>
          <a:xfrm>
            <a:off x="755576" y="274638"/>
            <a:ext cx="7931224" cy="1210146"/>
          </a:xfrm>
        </p:spPr>
        <p:txBody>
          <a:bodyPr>
            <a:normAutofit fontScale="90000"/>
          </a:body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3200" kern="100" dirty="0">
                <a:effectLst/>
                <a:latin typeface="Calibri" panose="020F0502020204030204" pitchFamily="34" charset="0"/>
                <a:ea typeface="Aptos" panose="020B0004020202020204" pitchFamily="34" charset="0"/>
                <a:cs typeface="Calibri" panose="020F0502020204030204" pitchFamily="34" charset="0"/>
              </a:rPr>
              <a:t>What does </a:t>
            </a:r>
            <a:r>
              <a:rPr lang="en-GB" sz="3200" kern="100">
                <a:effectLst/>
                <a:latin typeface="Calibri" panose="020F0502020204030204" pitchFamily="34" charset="0"/>
                <a:ea typeface="Aptos" panose="020B0004020202020204" pitchFamily="34" charset="0"/>
                <a:cs typeface="Calibri" panose="020F0502020204030204" pitchFamily="34" charset="0"/>
              </a:rPr>
              <a:t>being ‘school ready’ </a:t>
            </a:r>
            <a:r>
              <a:rPr lang="en-GB" sz="3200" kern="100" dirty="0">
                <a:effectLst/>
                <a:latin typeface="Calibri" panose="020F0502020204030204" pitchFamily="34" charset="0"/>
                <a:ea typeface="Aptos" panose="020B0004020202020204" pitchFamily="34" charset="0"/>
                <a:cs typeface="Calibri" panose="020F0502020204030204" pitchFamily="34" charset="0"/>
              </a:rPr>
              <a:t>mean?</a:t>
            </a:r>
            <a:br>
              <a:rPr lang="en-GB" sz="3200" kern="100" dirty="0">
                <a:effectLst/>
                <a:latin typeface="Calibri" panose="020F0502020204030204" pitchFamily="34" charset="0"/>
                <a:ea typeface="Aptos" panose="020B0004020202020204" pitchFamily="34" charset="0"/>
                <a:cs typeface="Calibri" panose="020F0502020204030204" pitchFamily="34" charset="0"/>
              </a:rPr>
            </a:br>
            <a:r>
              <a:rPr kumimoji="0" lang="en-GB" sz="2200" b="0" i="0" u="none" strike="noStrike" kern="1200" cap="none" spc="0" normalizeH="0" baseline="0" noProof="0" dirty="0" err="1">
                <a:ln>
                  <a:noFill/>
                </a:ln>
                <a:solidFill>
                  <a:prstClr val="black"/>
                </a:solidFill>
                <a:effectLst/>
                <a:uLnTx/>
                <a:uFillTx/>
                <a:latin typeface="Calibri"/>
                <a:ea typeface="+mn-ea"/>
                <a:cs typeface="+mn-cs"/>
                <a:hlinkClick r:id="rId2"/>
              </a:rPr>
              <a:t>Roadtoschool</a:t>
            </a:r>
            <a:r>
              <a:rPr kumimoji="0" lang="en-GB" sz="2200" b="0" i="0" u="none" strike="noStrike" kern="1200" cap="none" spc="0" normalizeH="0" baseline="0" noProof="0" dirty="0">
                <a:ln>
                  <a:noFill/>
                </a:ln>
                <a:solidFill>
                  <a:prstClr val="black"/>
                </a:solidFill>
                <a:effectLst/>
                <a:uLnTx/>
                <a:uFillTx/>
                <a:latin typeface="Calibri"/>
                <a:ea typeface="+mn-ea"/>
                <a:cs typeface="+mn-cs"/>
                <a:hlinkClick r:id="rId2"/>
              </a:rPr>
              <a:t> (oxfordshire.gov.uk)</a:t>
            </a:r>
            <a:br>
              <a:rPr kumimoji="0" lang="en-GB" sz="1700" b="0" i="0" u="none" strike="noStrike" kern="1200" cap="none" spc="0" normalizeH="0" baseline="0" noProof="0" dirty="0">
                <a:ln>
                  <a:noFill/>
                </a:ln>
                <a:solidFill>
                  <a:srgbClr val="FF0000"/>
                </a:solidFill>
                <a:effectLst/>
                <a:uLnTx/>
                <a:uFillTx/>
                <a:latin typeface="Calibri"/>
                <a:ea typeface="+mn-ea"/>
                <a:cs typeface="+mn-cs"/>
              </a:rPr>
            </a:br>
            <a:endParaRPr lang="en-GB" sz="32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A22CB7F5-CAD2-6EB4-5D81-B0F0106F3A05}"/>
              </a:ext>
            </a:extLst>
          </p:cNvPr>
          <p:cNvSpPr>
            <a:spLocks noGrp="1"/>
          </p:cNvSpPr>
          <p:nvPr>
            <p:ph idx="1"/>
          </p:nvPr>
        </p:nvSpPr>
        <p:spPr/>
        <p:txBody>
          <a:bodyPr>
            <a:normAutofit fontScale="92500" lnSpcReduction="10000"/>
          </a:bodyPr>
          <a:lstStyle/>
          <a:p>
            <a:pPr marL="342900" lvl="0" indent="-342900">
              <a:lnSpc>
                <a:spcPct val="107000"/>
              </a:lnSpc>
              <a:spcAft>
                <a:spcPts val="800"/>
              </a:spcAft>
              <a:buSzPts val="1000"/>
              <a:buFont typeface="Symbol" panose="05050102010706020507" pitchFamily="18" charset="2"/>
              <a:buChar char=""/>
              <a:tabLst>
                <a:tab pos="457200" algn="l"/>
              </a:tabLst>
            </a:pPr>
            <a:r>
              <a:rPr lang="en-GB" sz="1900" b="1" kern="100" dirty="0">
                <a:solidFill>
                  <a:srgbClr val="FF0000"/>
                </a:solidFill>
                <a:latin typeface="Calibri" panose="020F0502020204030204" pitchFamily="34" charset="0"/>
                <a:ea typeface="Aptos" panose="020B0004020202020204" pitchFamily="34" charset="0"/>
                <a:cs typeface="Calibri" panose="020F0502020204030204" pitchFamily="34" charset="0"/>
              </a:rPr>
              <a:t>*H</a:t>
            </a:r>
            <a:r>
              <a:rPr lang="en-GB" sz="1900" b="1" kern="100" dirty="0">
                <a:solidFill>
                  <a:srgbClr val="FF0000"/>
                </a:solidFill>
                <a:effectLst/>
                <a:latin typeface="Calibri" panose="020F0502020204030204" pitchFamily="34" charset="0"/>
                <a:ea typeface="Aptos" panose="020B0004020202020204" pitchFamily="34" charset="0"/>
                <a:cs typeface="Calibri" panose="020F0502020204030204" pitchFamily="34" charset="0"/>
              </a:rPr>
              <a:t>aving strong social skills</a:t>
            </a:r>
          </a:p>
          <a:p>
            <a:pPr marL="342900" lvl="0" indent="-342900">
              <a:lnSpc>
                <a:spcPct val="107000"/>
              </a:lnSpc>
              <a:spcAft>
                <a:spcPts val="800"/>
              </a:spcAft>
              <a:buSzPts val="1000"/>
              <a:buFont typeface="Symbol" panose="05050102010706020507" pitchFamily="18" charset="2"/>
              <a:buChar char=""/>
              <a:tabLst>
                <a:tab pos="457200" algn="l"/>
              </a:tabLst>
            </a:pPr>
            <a:r>
              <a:rPr lang="en-GB" sz="1900" b="1" kern="100" dirty="0">
                <a:solidFill>
                  <a:schemeClr val="accent6"/>
                </a:solidFill>
                <a:latin typeface="Calibri" panose="020F0502020204030204" pitchFamily="34" charset="0"/>
                <a:ea typeface="Aptos" panose="020B0004020202020204" pitchFamily="34" charset="0"/>
                <a:cs typeface="Calibri" panose="020F0502020204030204" pitchFamily="34" charset="0"/>
              </a:rPr>
              <a:t>Being able to </a:t>
            </a:r>
            <a:r>
              <a:rPr lang="en-GB" sz="1900" b="1" kern="100" dirty="0">
                <a:solidFill>
                  <a:schemeClr val="accent6"/>
                </a:solidFill>
                <a:effectLst/>
                <a:latin typeface="Calibri" panose="020F0502020204030204" pitchFamily="34" charset="0"/>
                <a:ea typeface="Aptos" panose="020B0004020202020204" pitchFamily="34" charset="0"/>
                <a:cs typeface="Calibri" panose="020F0502020204030204" pitchFamily="34" charset="0"/>
              </a:rPr>
              <a:t>cope emotionally with being separated from their parents</a:t>
            </a:r>
          </a:p>
          <a:p>
            <a:pPr marL="342900" lvl="0" indent="-342900">
              <a:lnSpc>
                <a:spcPct val="107000"/>
              </a:lnSpc>
              <a:spcAft>
                <a:spcPts val="800"/>
              </a:spcAft>
              <a:buSzPts val="1000"/>
              <a:buFont typeface="Symbol" panose="05050102010706020507" pitchFamily="18" charset="2"/>
              <a:buChar char=""/>
              <a:tabLst>
                <a:tab pos="457200" algn="l"/>
              </a:tabLst>
            </a:pPr>
            <a:r>
              <a:rPr lang="en-GB" sz="1900" b="1" kern="100" dirty="0">
                <a:solidFill>
                  <a:srgbClr val="92D050"/>
                </a:solidFill>
                <a:latin typeface="Calibri" panose="020F0502020204030204" pitchFamily="34" charset="0"/>
                <a:ea typeface="Aptos" panose="020B0004020202020204" pitchFamily="34" charset="0"/>
                <a:cs typeface="Calibri" panose="020F0502020204030204" pitchFamily="34" charset="0"/>
              </a:rPr>
              <a:t>Being </a:t>
            </a:r>
            <a:r>
              <a:rPr lang="en-GB" sz="1900" b="1" kern="100" dirty="0">
                <a:solidFill>
                  <a:srgbClr val="92D050"/>
                </a:solidFill>
                <a:effectLst/>
                <a:latin typeface="Calibri" panose="020F0502020204030204" pitchFamily="34" charset="0"/>
                <a:ea typeface="Aptos" panose="020B0004020202020204" pitchFamily="34" charset="0"/>
                <a:cs typeface="Calibri" panose="020F0502020204030204" pitchFamily="34" charset="0"/>
              </a:rPr>
              <a:t> relatively independent in their own personal care</a:t>
            </a:r>
          </a:p>
          <a:p>
            <a:pPr marL="342900" lvl="0" indent="-342900">
              <a:lnSpc>
                <a:spcPct val="107000"/>
              </a:lnSpc>
              <a:spcAft>
                <a:spcPts val="800"/>
              </a:spcAft>
              <a:buSzPts val="1000"/>
              <a:buFont typeface="Symbol" panose="05050102010706020507" pitchFamily="18" charset="2"/>
              <a:buChar char=""/>
              <a:tabLst>
                <a:tab pos="457200" algn="l"/>
              </a:tabLst>
            </a:pPr>
            <a:r>
              <a:rPr lang="en-GB" sz="1900" b="1" kern="100" dirty="0">
                <a:solidFill>
                  <a:srgbClr val="00B0F0"/>
                </a:solidFill>
                <a:effectLst/>
                <a:latin typeface="Calibri" panose="020F0502020204030204" pitchFamily="34" charset="0"/>
                <a:ea typeface="Aptos" panose="020B0004020202020204" pitchFamily="34" charset="0"/>
                <a:cs typeface="Calibri" panose="020F0502020204030204" pitchFamily="34" charset="0"/>
              </a:rPr>
              <a:t>Having a curiosity about the world and a desire to learn.</a:t>
            </a:r>
          </a:p>
          <a:p>
            <a:pPr marL="0" indent="0">
              <a:lnSpc>
                <a:spcPct val="107000"/>
              </a:lnSpc>
              <a:spcAft>
                <a:spcPts val="800"/>
              </a:spcAft>
              <a:buNone/>
            </a:pPr>
            <a:r>
              <a:rPr lang="en-GB" sz="1800" kern="100" dirty="0">
                <a:effectLst/>
                <a:latin typeface="Calibri" panose="020F0502020204030204" pitchFamily="34" charset="0"/>
                <a:ea typeface="Aptos" panose="020B0004020202020204" pitchFamily="34" charset="0"/>
                <a:cs typeface="Calibri" panose="020F0502020204030204" pitchFamily="34" charset="0"/>
              </a:rPr>
              <a:t>*Based on  </a:t>
            </a:r>
            <a:r>
              <a:rPr lang="en-GB" sz="1800" b="1" kern="100" dirty="0">
                <a:effectLst/>
                <a:latin typeface="Calibri" panose="020F0502020204030204" pitchFamily="34" charset="0"/>
                <a:ea typeface="Aptos" panose="020B0004020202020204" pitchFamily="34" charset="0"/>
                <a:cs typeface="Calibri" panose="020F0502020204030204" pitchFamily="34" charset="0"/>
              </a:rPr>
              <a:t>PACEY</a:t>
            </a:r>
            <a:r>
              <a:rPr lang="en-GB" sz="1800" kern="100" dirty="0">
                <a:effectLst/>
                <a:latin typeface="Calibri" panose="020F0502020204030204" pitchFamily="34" charset="0"/>
                <a:ea typeface="Aptos" panose="020B0004020202020204" pitchFamily="34" charset="0"/>
                <a:cs typeface="Calibri" panose="020F0502020204030204" pitchFamily="34" charset="0"/>
              </a:rPr>
              <a:t> (</a:t>
            </a:r>
            <a:r>
              <a:rPr kumimoji="0" lang="en-GB" sz="1800" b="0" i="1" u="none" strike="noStrike" kern="100" cap="none" spc="0" normalizeH="0" baseline="0" noProof="0" dirty="0">
                <a:ln>
                  <a:noFill/>
                </a:ln>
                <a:effectLst/>
                <a:uLnTx/>
                <a:uFillTx/>
                <a:latin typeface="Aptos" panose="020B0004020202020204" pitchFamily="34" charset="0"/>
                <a:ea typeface="Aptos" panose="020B0004020202020204" pitchFamily="34" charset="0"/>
                <a:cs typeface="Times New Roman" panose="02020603050405020304" pitchFamily="18" charset="0"/>
              </a:rPr>
              <a:t>Professional Association for Childcare and Early Years) </a:t>
            </a:r>
            <a:r>
              <a:rPr lang="en-GB" sz="1800" kern="100" dirty="0">
                <a:effectLst/>
                <a:latin typeface="Calibri" panose="020F0502020204030204" pitchFamily="34" charset="0"/>
                <a:ea typeface="Aptos" panose="020B0004020202020204" pitchFamily="34" charset="0"/>
                <a:cs typeface="Calibri" panose="020F0502020204030204" pitchFamily="34" charset="0"/>
              </a:rPr>
              <a:t>research from child carers, teachers, parents and children felt "being school ready" really means. </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buNone/>
            </a:pPr>
            <a:r>
              <a:rPr lang="en-GB" sz="1900" b="1" dirty="0">
                <a:solidFill>
                  <a:srgbClr val="0070C0"/>
                </a:solidFill>
                <a:latin typeface="Calibri" panose="020F0502020204030204" pitchFamily="34" charset="0"/>
                <a:cs typeface="Calibri" panose="020F0502020204030204" pitchFamily="34" charset="0"/>
              </a:rPr>
              <a:t>If a child is moving, PLAYING, lifting things, free marking, painting, scribbling, vertical painting, digging, climbing, crawling along the ground, swinging, rolling, stirring, pulling, stretching, kneading, pushing, pulling, </a:t>
            </a:r>
            <a:r>
              <a:rPr lang="en-GB" sz="1900" b="1" dirty="0" err="1">
                <a:solidFill>
                  <a:srgbClr val="0070C0"/>
                </a:solidFill>
                <a:latin typeface="Calibri" panose="020F0502020204030204" pitchFamily="34" charset="0"/>
                <a:cs typeface="Calibri" panose="020F0502020204030204" pitchFamily="34" charset="0"/>
              </a:rPr>
              <a:t>proding</a:t>
            </a:r>
            <a:r>
              <a:rPr lang="en-GB" sz="1900" b="1" dirty="0">
                <a:solidFill>
                  <a:srgbClr val="0070C0"/>
                </a:solidFill>
                <a:latin typeface="Calibri" panose="020F0502020204030204" pitchFamily="34" charset="0"/>
                <a:cs typeface="Calibri" panose="020F0502020204030204" pitchFamily="34" charset="0"/>
              </a:rPr>
              <a:t>, poking, running, jumping, MOVING, PLAYING!</a:t>
            </a:r>
          </a:p>
          <a:p>
            <a:pPr marL="0" indent="0" algn="ctr">
              <a:buNone/>
            </a:pPr>
            <a:r>
              <a:rPr lang="en-GB" sz="1900" dirty="0">
                <a:solidFill>
                  <a:srgbClr val="7030A0"/>
                </a:solidFill>
                <a:latin typeface="Calibri" panose="020F0502020204030204" pitchFamily="34" charset="0"/>
                <a:cs typeface="Calibri" panose="020F0502020204030204" pitchFamily="34" charset="0"/>
              </a:rPr>
              <a:t>They will be laying the foundations for handwriting skills, prerequisites for writing their name, when physically ready. *</a:t>
            </a:r>
          </a:p>
          <a:p>
            <a:pPr marL="0" indent="0">
              <a:buNone/>
            </a:pPr>
            <a:r>
              <a:rPr lang="en-GB" sz="1800" dirty="0">
                <a:solidFill>
                  <a:srgbClr val="7030A0"/>
                </a:solidFill>
                <a:latin typeface="Calibri" panose="020F0502020204030204" pitchFamily="34" charset="0"/>
                <a:cs typeface="Calibri" panose="020F0502020204030204" pitchFamily="34" charset="0"/>
              </a:rPr>
              <a:t>*The Curiosity approach </a:t>
            </a:r>
          </a:p>
        </p:txBody>
      </p:sp>
    </p:spTree>
    <p:extLst>
      <p:ext uri="{BB962C8B-B14F-4D97-AF65-F5344CB8AC3E}">
        <p14:creationId xmlns:p14="http://schemas.microsoft.com/office/powerpoint/2010/main" val="3161364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B81EC-01A0-0647-CFBE-3B7DB5959864}"/>
              </a:ext>
            </a:extLst>
          </p:cNvPr>
          <p:cNvSpPr>
            <a:spLocks noGrp="1"/>
          </p:cNvSpPr>
          <p:nvPr>
            <p:ph type="title"/>
          </p:nvPr>
        </p:nvSpPr>
        <p:spPr>
          <a:xfrm>
            <a:off x="457200" y="274638"/>
            <a:ext cx="8363272" cy="1714202"/>
          </a:xfrm>
        </p:spPr>
        <p:txBody>
          <a:bodyPr>
            <a:normAutofit/>
          </a:bodyPr>
          <a:lstStyle/>
          <a:p>
            <a:pPr>
              <a:lnSpc>
                <a:spcPct val="107000"/>
              </a:lnSpc>
              <a:spcAft>
                <a:spcPts val="800"/>
              </a:spcAft>
            </a:pPr>
            <a:r>
              <a:rPr lang="en-GB" sz="4400" i="1" kern="100" dirty="0">
                <a:effectLst/>
                <a:latin typeface="Aptos" panose="020B0004020202020204" pitchFamily="34" charset="0"/>
                <a:ea typeface="Aptos" panose="020B0004020202020204" pitchFamily="34" charset="0"/>
                <a:cs typeface="Times New Roman" panose="02020603050405020304" pitchFamily="18" charset="0"/>
              </a:rPr>
              <a:t>OFSTED Oct 31</a:t>
            </a:r>
            <a:r>
              <a:rPr lang="en-GB" sz="4400" i="1" kern="100" baseline="30000" dirty="0">
                <a:effectLst/>
                <a:latin typeface="Aptos" panose="020B0004020202020204" pitchFamily="34" charset="0"/>
                <a:ea typeface="Aptos" panose="020B0004020202020204" pitchFamily="34" charset="0"/>
                <a:cs typeface="Times New Roman" panose="02020603050405020304" pitchFamily="18" charset="0"/>
              </a:rPr>
              <a:t>st</a:t>
            </a:r>
            <a:r>
              <a:rPr lang="en-GB" sz="4400" i="1" kern="100" dirty="0">
                <a:effectLst/>
                <a:latin typeface="Aptos" panose="020B0004020202020204" pitchFamily="34" charset="0"/>
                <a:ea typeface="Aptos" panose="020B0004020202020204" pitchFamily="34" charset="0"/>
                <a:cs typeface="Times New Roman" panose="02020603050405020304" pitchFamily="18" charset="0"/>
              </a:rPr>
              <a:t>-Nov 1</a:t>
            </a:r>
            <a:r>
              <a:rPr lang="en-GB" sz="4400" i="1" kern="100" baseline="30000" dirty="0">
                <a:effectLst/>
                <a:latin typeface="Aptos" panose="020B0004020202020204" pitchFamily="34" charset="0"/>
                <a:ea typeface="Aptos" panose="020B0004020202020204" pitchFamily="34" charset="0"/>
                <a:cs typeface="Times New Roman" panose="02020603050405020304" pitchFamily="18" charset="0"/>
              </a:rPr>
              <a:t>st</a:t>
            </a:r>
            <a:r>
              <a:rPr lang="en-GB" sz="4400" i="1" kern="100" dirty="0">
                <a:effectLst/>
                <a:latin typeface="Aptos" panose="020B0004020202020204" pitchFamily="34" charset="0"/>
                <a:ea typeface="Aptos" panose="020B0004020202020204" pitchFamily="34" charset="0"/>
                <a:cs typeface="Times New Roman" panose="02020603050405020304" pitchFamily="18" charset="0"/>
              </a:rPr>
              <a:t> 2024</a:t>
            </a:r>
            <a:endParaRPr lang="en-GB" dirty="0"/>
          </a:p>
        </p:txBody>
      </p:sp>
      <p:sp>
        <p:nvSpPr>
          <p:cNvPr id="3" name="Content Placeholder 2">
            <a:extLst>
              <a:ext uri="{FF2B5EF4-FFF2-40B4-BE49-F238E27FC236}">
                <a16:creationId xmlns:a16="http://schemas.microsoft.com/office/drawing/2014/main" id="{BCFE7989-79A4-AAAF-4D7D-636E67E0AA5D}"/>
              </a:ext>
            </a:extLst>
          </p:cNvPr>
          <p:cNvSpPr>
            <a:spLocks noGrp="1"/>
          </p:cNvSpPr>
          <p:nvPr>
            <p:ph idx="1"/>
          </p:nvPr>
        </p:nvSpPr>
        <p:spPr/>
        <p:txBody>
          <a:bodyPr>
            <a:normAutofit fontScale="25000" lnSpcReduction="20000"/>
          </a:bodyPr>
          <a:lstStyle/>
          <a:p>
            <a:r>
              <a:rPr kumimoji="0" lang="en-GB" sz="7200" b="0" i="1" u="sng" strike="noStrike" kern="100" cap="none" spc="0" normalizeH="0" baseline="0" noProof="0" dirty="0">
                <a:ln>
                  <a:noFill/>
                </a:ln>
                <a:solidFill>
                  <a:srgbClr val="467886"/>
                </a:solidFill>
                <a:effectLst/>
                <a:uLnTx/>
                <a:uFillTx/>
                <a:latin typeface="Calibri" panose="020F0502020204030204" pitchFamily="34" charset="0"/>
                <a:ea typeface="Aptos" panose="020B0004020202020204" pitchFamily="34" charset="0"/>
                <a:cs typeface="Calibri" panose="020F0502020204030204" pitchFamily="34" charset="0"/>
                <a:hlinkClick r:id="rId2"/>
              </a:rPr>
              <a:t>Statutory Information - SIBFORD GOWER ENDOWED PRIMARY SCHOOL (sibford-gower.oxon.sch.uk)</a:t>
            </a:r>
            <a:endParaRPr kumimoji="0" lang="en-GB" sz="7200" b="0" i="1" u="sng" strike="noStrike" kern="100" cap="none" spc="0" normalizeH="0" baseline="0" noProof="0" dirty="0">
              <a:ln>
                <a:noFill/>
              </a:ln>
              <a:solidFill>
                <a:srgbClr val="467886"/>
              </a:solidFill>
              <a:effectLst/>
              <a:uLnTx/>
              <a:uFillTx/>
              <a:latin typeface="Calibri" panose="020F0502020204030204" pitchFamily="34" charset="0"/>
              <a:ea typeface="Aptos" panose="020B0004020202020204" pitchFamily="34" charset="0"/>
              <a:cs typeface="Calibri" panose="020F0502020204030204" pitchFamily="34" charset="0"/>
            </a:endParaRPr>
          </a:p>
          <a:p>
            <a:endParaRPr kumimoji="0" lang="en-GB" sz="7200" b="0" i="1" u="sng" strike="noStrike" kern="100" cap="none" spc="0" normalizeH="0" baseline="0" noProof="0" dirty="0">
              <a:ln>
                <a:noFill/>
              </a:ln>
              <a:solidFill>
                <a:srgbClr val="467886"/>
              </a:solidFill>
              <a:effectLst/>
              <a:uLnTx/>
              <a:uFillTx/>
              <a:latin typeface="Calibri" panose="020F0502020204030204" pitchFamily="34" charset="0"/>
              <a:ea typeface="Aptos" panose="020B0004020202020204" pitchFamily="34" charset="0"/>
              <a:cs typeface="Calibri" panose="020F0502020204030204" pitchFamily="34" charset="0"/>
            </a:endParaRPr>
          </a:p>
          <a:p>
            <a:pPr marL="0" indent="0" algn="ctr">
              <a:buNone/>
            </a:pPr>
            <a:r>
              <a:rPr lang="en-GB" sz="7200" b="1" i="1" u="sng" kern="100" dirty="0">
                <a:solidFill>
                  <a:srgbClr val="FF0000"/>
                </a:solidFill>
                <a:latin typeface="Calibri" panose="020F0502020204030204" pitchFamily="34" charset="0"/>
                <a:ea typeface="Aptos" panose="020B0004020202020204" pitchFamily="34" charset="0"/>
                <a:cs typeface="Calibri" panose="020F0502020204030204" pitchFamily="34" charset="0"/>
              </a:rPr>
              <a:t>The impact of the Early Years </a:t>
            </a:r>
          </a:p>
          <a:p>
            <a:pPr marL="0" indent="0">
              <a:buNone/>
            </a:pPr>
            <a:endParaRPr kumimoji="0" lang="en-GB" sz="7200" b="0" i="1" u="sng" strike="noStrike" kern="100" cap="none" spc="0" normalizeH="0" baseline="0" noProof="0" dirty="0">
              <a:ln>
                <a:noFill/>
              </a:ln>
              <a:solidFill>
                <a:srgbClr val="467886"/>
              </a:solidFill>
              <a:effectLst/>
              <a:uLnTx/>
              <a:uFillTx/>
              <a:latin typeface="Calibri" panose="020F0502020204030204" pitchFamily="34" charset="0"/>
              <a:ea typeface="Aptos" panose="020B0004020202020204" pitchFamily="34" charset="0"/>
              <a:cs typeface="Calibri" panose="020F0502020204030204" pitchFamily="34" charset="0"/>
            </a:endParaRPr>
          </a:p>
          <a:p>
            <a:pPr marL="342900" lvl="0" indent="-342900">
              <a:lnSpc>
                <a:spcPct val="107000"/>
              </a:lnSpc>
              <a:buFont typeface="Symbol" panose="05050102010706020507" pitchFamily="18" charset="2"/>
              <a:buChar char=""/>
            </a:pPr>
            <a:r>
              <a:rPr lang="en-GB" sz="7200" i="1" kern="100" dirty="0">
                <a:effectLst/>
                <a:latin typeface="Calibri" panose="020F0502020204030204" pitchFamily="34" charset="0"/>
                <a:ea typeface="Aptos" panose="020B0004020202020204" pitchFamily="34" charset="0"/>
                <a:cs typeface="Calibri" panose="020F0502020204030204" pitchFamily="34" charset="0"/>
              </a:rPr>
              <a:t>Pupils manage their emotions well and settle quickly into school routines. This starts strongly in the early years ... </a:t>
            </a:r>
          </a:p>
          <a:p>
            <a:pPr marL="0" lvl="0" indent="0">
              <a:lnSpc>
                <a:spcPct val="107000"/>
              </a:lnSpc>
              <a:buNone/>
            </a:pPr>
            <a:endParaRPr lang="en-GB" sz="7200" kern="100" dirty="0">
              <a:effectLst/>
              <a:latin typeface="Calibri" panose="020F0502020204030204" pitchFamily="34" charset="0"/>
              <a:ea typeface="Aptos" panose="020B0004020202020204" pitchFamily="34" charset="0"/>
              <a:cs typeface="Calibri" panose="020F0502020204030204" pitchFamily="34" charset="0"/>
            </a:endParaRPr>
          </a:p>
          <a:p>
            <a:pPr marL="342900" lvl="0" indent="-342900">
              <a:lnSpc>
                <a:spcPct val="107000"/>
              </a:lnSpc>
              <a:buFont typeface="Symbol" panose="05050102010706020507" pitchFamily="18" charset="2"/>
              <a:buChar char=""/>
            </a:pPr>
            <a:r>
              <a:rPr lang="en-GB" sz="7200" i="1" kern="100" dirty="0">
                <a:effectLst/>
                <a:latin typeface="Calibri" panose="020F0502020204030204" pitchFamily="34" charset="0"/>
                <a:ea typeface="Aptos" panose="020B0004020202020204" pitchFamily="34" charset="0"/>
                <a:cs typeface="Calibri" panose="020F0502020204030204" pitchFamily="34" charset="0"/>
              </a:rPr>
              <a:t>Pupils feel safe. One pupil, whose comments summed up the views of many, said, ‘You can really be yourself here, and no one will judge you.</a:t>
            </a:r>
          </a:p>
          <a:p>
            <a:pPr marL="0" lvl="0" indent="0">
              <a:lnSpc>
                <a:spcPct val="107000"/>
              </a:lnSpc>
              <a:buNone/>
            </a:pPr>
            <a:endParaRPr lang="en-GB" sz="7200" kern="100" dirty="0">
              <a:effectLst/>
              <a:latin typeface="Calibri" panose="020F0502020204030204" pitchFamily="34" charset="0"/>
              <a:ea typeface="Aptos" panose="020B0004020202020204" pitchFamily="34" charset="0"/>
              <a:cs typeface="Calibri" panose="020F0502020204030204" pitchFamily="34" charset="0"/>
            </a:endParaRPr>
          </a:p>
          <a:p>
            <a:pPr marL="342900" lvl="0" indent="-342900">
              <a:lnSpc>
                <a:spcPct val="107000"/>
              </a:lnSpc>
              <a:spcAft>
                <a:spcPts val="800"/>
              </a:spcAft>
              <a:buFont typeface="Symbol" panose="05050102010706020507" pitchFamily="18" charset="2"/>
              <a:buChar char=""/>
            </a:pPr>
            <a:r>
              <a:rPr lang="en-GB" sz="7200" i="1" kern="100" dirty="0">
                <a:effectLst/>
                <a:latin typeface="Calibri" panose="020F0502020204030204" pitchFamily="34" charset="0"/>
                <a:ea typeface="Aptos" panose="020B0004020202020204" pitchFamily="34" charset="0"/>
                <a:cs typeface="Calibri" panose="020F0502020204030204" pitchFamily="34" charset="0"/>
              </a:rPr>
              <a:t>The curriculum is highly ambitious for all pupils. This starts well in the early years, where staff combine thoughtful tasks with activities which build pupils’ vocabulary. These help children to develop their </a:t>
            </a:r>
            <a:r>
              <a:rPr lang="en-GB" sz="7200" i="1" kern="100" dirty="0">
                <a:solidFill>
                  <a:srgbClr val="FF0000"/>
                </a:solidFill>
                <a:effectLst/>
                <a:latin typeface="Calibri" panose="020F0502020204030204" pitchFamily="34" charset="0"/>
                <a:ea typeface="Aptos" panose="020B0004020202020204" pitchFamily="34" charset="0"/>
                <a:cs typeface="Calibri" panose="020F0502020204030204" pitchFamily="34" charset="0"/>
              </a:rPr>
              <a:t>communication and language</a:t>
            </a:r>
            <a:r>
              <a:rPr lang="en-GB" sz="7200" i="1" kern="100" dirty="0">
                <a:effectLst/>
                <a:latin typeface="Calibri" panose="020F0502020204030204" pitchFamily="34" charset="0"/>
                <a:ea typeface="Aptos" panose="020B0004020202020204" pitchFamily="34" charset="0"/>
                <a:cs typeface="Calibri" panose="020F0502020204030204" pitchFamily="34" charset="0"/>
              </a:rPr>
              <a:t> skills well.</a:t>
            </a:r>
          </a:p>
          <a:p>
            <a:pPr marL="342900" lvl="0" indent="-342900">
              <a:lnSpc>
                <a:spcPct val="107000"/>
              </a:lnSpc>
              <a:spcAft>
                <a:spcPts val="800"/>
              </a:spcAft>
              <a:buFont typeface="Symbol" panose="05050102010706020507" pitchFamily="18" charset="2"/>
              <a:buChar char=""/>
            </a:pPr>
            <a:r>
              <a:rPr lang="en-GB" sz="7200" i="1" kern="100" dirty="0">
                <a:effectLst/>
                <a:latin typeface="Calibri" panose="020F0502020204030204" pitchFamily="34" charset="0"/>
                <a:ea typeface="Aptos" panose="020B0004020202020204" pitchFamily="34" charset="0"/>
                <a:cs typeface="Calibri" panose="020F0502020204030204" pitchFamily="34" charset="0"/>
              </a:rPr>
              <a:t> Lessons in the early years help children to build on what they know. As a result, children develop knowledge and skills successfully across the seven areas of learning. </a:t>
            </a:r>
            <a:endParaRPr lang="en-GB" sz="7200" kern="100" dirty="0">
              <a:effectLst/>
              <a:latin typeface="Calibri" panose="020F0502020204030204" pitchFamily="34" charset="0"/>
              <a:ea typeface="Aptos" panose="020B0004020202020204" pitchFamily="34" charset="0"/>
              <a:cs typeface="Calibri" panose="020F0502020204030204" pitchFamily="34" charset="0"/>
            </a:endParaRPr>
          </a:p>
          <a:p>
            <a:pPr marL="0" indent="0">
              <a:buNone/>
            </a:pPr>
            <a:br>
              <a:rPr kumimoji="0" lang="en-GB" sz="40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br>
            <a:endParaRPr lang="en-GB" dirty="0"/>
          </a:p>
        </p:txBody>
      </p:sp>
    </p:spTree>
    <p:extLst>
      <p:ext uri="{BB962C8B-B14F-4D97-AF65-F5344CB8AC3E}">
        <p14:creationId xmlns:p14="http://schemas.microsoft.com/office/powerpoint/2010/main" val="350953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93403BAAFC734B896ECB327FBA8EDE" ma:contentTypeVersion="14" ma:contentTypeDescription="Create a new document." ma:contentTypeScope="" ma:versionID="b1a00d532d83708a0a1e625ffde2ac78">
  <xsd:schema xmlns:xsd="http://www.w3.org/2001/XMLSchema" xmlns:xs="http://www.w3.org/2001/XMLSchema" xmlns:p="http://schemas.microsoft.com/office/2006/metadata/properties" xmlns:ns3="2e23c62a-d59f-497d-a294-073c7041acd1" xmlns:ns4="39c925ba-4362-4295-9d02-fa8d722de53e" targetNamespace="http://schemas.microsoft.com/office/2006/metadata/properties" ma:root="true" ma:fieldsID="de59d52c4b743e2057938b190e03b0c5" ns3:_="" ns4:_="">
    <xsd:import namespace="2e23c62a-d59f-497d-a294-073c7041acd1"/>
    <xsd:import namespace="39c925ba-4362-4295-9d02-fa8d722de53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23c62a-d59f-497d-a294-073c7041ac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9c925ba-4362-4295-9d02-fa8d722de53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2C41BCE-CD26-4C88-802D-A09540B983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23c62a-d59f-497d-a294-073c7041acd1"/>
    <ds:schemaRef ds:uri="39c925ba-4362-4295-9d02-fa8d722de5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3513E1-A4AE-4690-94FE-746CB8DB8CB2}">
  <ds:schemaRefs>
    <ds:schemaRef ds:uri="http://schemas.microsoft.com/sharepoint/v3/contenttype/forms"/>
  </ds:schemaRefs>
</ds:datastoreItem>
</file>

<file path=customXml/itemProps3.xml><?xml version="1.0" encoding="utf-8"?>
<ds:datastoreItem xmlns:ds="http://schemas.openxmlformats.org/officeDocument/2006/customXml" ds:itemID="{C4FD5082-8CB9-495B-B7EB-E61160294328}">
  <ds:schemaRefs>
    <ds:schemaRef ds:uri="http://schemas.microsoft.com/office/infopath/2007/PartnerControls"/>
    <ds:schemaRef ds:uri="http://schemas.microsoft.com/office/2006/metadata/properties"/>
    <ds:schemaRef ds:uri="http://purl.org/dc/terms/"/>
    <ds:schemaRef ds:uri="2e23c62a-d59f-497d-a294-073c7041acd1"/>
    <ds:schemaRef ds:uri="http://schemas.microsoft.com/office/2006/documentManagement/types"/>
    <ds:schemaRef ds:uri="http://schemas.openxmlformats.org/package/2006/metadata/core-properties"/>
    <ds:schemaRef ds:uri="http://purl.org/dc/elements/1.1/"/>
    <ds:schemaRef ds:uri="39c925ba-4362-4295-9d02-fa8d722de53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1300</Words>
  <Application>Microsoft Office PowerPoint</Application>
  <PresentationFormat>On-screen Show (4:3)</PresentationFormat>
  <Paragraphs>58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Arial</vt:lpstr>
      <vt:lpstr>Calibri</vt:lpstr>
      <vt:lpstr>Symbol</vt:lpstr>
      <vt:lpstr>Office Theme</vt:lpstr>
      <vt:lpstr>Welcome to Acorn class</vt:lpstr>
      <vt:lpstr>When you arrive in Acorn class  (instructions to the children)</vt:lpstr>
      <vt:lpstr>When it is time to go home! (instructions for parents)</vt:lpstr>
      <vt:lpstr>Reading in the Early Years</vt:lpstr>
      <vt:lpstr>Additional Information </vt:lpstr>
      <vt:lpstr>What does being ‘school ready’ mean? Roadtoschool (oxfordshire.gov.uk) </vt:lpstr>
      <vt:lpstr>OFSTED Oct 31st-Nov 1st 2024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Acorn class</dc:title>
  <dc:creator>Teacher</dc:creator>
  <cp:lastModifiedBy>Rachel Blake</cp:lastModifiedBy>
  <cp:revision>39</cp:revision>
  <cp:lastPrinted>2018-06-12T16:45:05Z</cp:lastPrinted>
  <dcterms:created xsi:type="dcterms:W3CDTF">2016-06-07T15:56:05Z</dcterms:created>
  <dcterms:modified xsi:type="dcterms:W3CDTF">2024-06-11T18:04:53Z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0x0101005A93403BAAFC734B896ECB327FBA8EDE</vt:lpwstr>
  </property>
</Properties>
</file>